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82" r:id="rId2"/>
    <p:sldId id="259" r:id="rId3"/>
    <p:sldId id="262" r:id="rId4"/>
    <p:sldId id="264" r:id="rId5"/>
    <p:sldId id="265" r:id="rId6"/>
    <p:sldId id="270" r:id="rId7"/>
    <p:sldId id="266" r:id="rId8"/>
    <p:sldId id="267" r:id="rId9"/>
    <p:sldId id="269" r:id="rId10"/>
    <p:sldId id="273" r:id="rId11"/>
    <p:sldId id="271" r:id="rId12"/>
    <p:sldId id="274" r:id="rId13"/>
    <p:sldId id="275" r:id="rId14"/>
    <p:sldId id="276" r:id="rId15"/>
    <p:sldId id="277" r:id="rId16"/>
    <p:sldId id="278" r:id="rId17"/>
    <p:sldId id="279" r:id="rId18"/>
    <p:sldId id="280" r:id="rId19"/>
    <p:sldId id="281" r:id="rId20"/>
    <p:sldId id="283" r:id="rId21"/>
    <p:sldId id="284" r:id="rId22"/>
    <p:sldId id="286" r:id="rId23"/>
  </p:sldIdLst>
  <p:sldSz cx="12192000" cy="6858000"/>
  <p:notesSz cx="6797675" cy="992663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DS" initials="N" lastIdx="2" clrIdx="0">
    <p:extLst>
      <p:ext uri="{19B8F6BF-5375-455C-9EA6-DF929625EA0E}">
        <p15:presenceInfo xmlns:p15="http://schemas.microsoft.com/office/powerpoint/2012/main" userId="NDS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58" d="100"/>
          <a:sy n="58" d="100"/>
        </p:scale>
        <p:origin x="77" y="1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  <a:prstGeom prst="rect">
            <a:avLst/>
          </a:prstGeom>
        </p:spPr>
        <p:txBody>
          <a:bodyPr/>
          <a:lstStyle/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 dirty="0" smtClean="0"/>
              <a:t>마스터 부제목 스타일 편집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266494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9247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42031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36970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16947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247" y="4406901"/>
            <a:ext cx="103632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247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34360849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92615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89785" y="1600201"/>
            <a:ext cx="5392615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47897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754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754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93693" y="1535113"/>
            <a:ext cx="538870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3693" y="2174875"/>
            <a:ext cx="538870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21331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61915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468405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247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67385" y="273051"/>
            <a:ext cx="6815015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09600" y="1435101"/>
            <a:ext cx="4011247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9200761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554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554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554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766687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4" name="Text Box 50"/>
          <p:cNvSpPr txBox="1">
            <a:spLocks noChangeArrowheads="1"/>
          </p:cNvSpPr>
          <p:nvPr/>
        </p:nvSpPr>
        <p:spPr bwMode="auto">
          <a:xfrm>
            <a:off x="11797508" y="6584950"/>
            <a:ext cx="396262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defRPr/>
            </a:pPr>
            <a:fld id="{F3B576D2-D68A-4EA1-BA80-EC1AB0B7F72F}" type="slidenum">
              <a:rPr lang="en-US" altLang="ko-KR" sz="1100">
                <a:latin typeface="돋움체" pitchFamily="49" charset="-127"/>
                <a:ea typeface="돋움체" pitchFamily="49" charset="-127"/>
              </a:rPr>
              <a:pPr algn="ctr">
                <a:defRPr/>
              </a:pPr>
              <a:t>‹#›</a:t>
            </a:fld>
            <a:endParaRPr lang="en-US" altLang="ko-KR" sz="1100">
              <a:latin typeface="돋움체" pitchFamily="49" charset="-127"/>
              <a:ea typeface="돋움체" pitchFamily="49" charset="-127"/>
            </a:endParaRPr>
          </a:p>
        </p:txBody>
      </p:sp>
      <p:pic>
        <p:nvPicPr>
          <p:cNvPr id="1027" name="Picture 51" descr="CI_NDS"/>
          <p:cNvPicPr>
            <a:picLocks noChangeAspect="1" noChangeArrowheads="1"/>
          </p:cNvPicPr>
          <p:nvPr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140677" y="6580188"/>
            <a:ext cx="955431" cy="2270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77" name="Line 53"/>
          <p:cNvSpPr>
            <a:spLocks noChangeShapeType="1"/>
          </p:cNvSpPr>
          <p:nvPr/>
        </p:nvSpPr>
        <p:spPr bwMode="auto">
          <a:xfrm>
            <a:off x="0" y="6515100"/>
            <a:ext cx="12192000" cy="0"/>
          </a:xfrm>
          <a:prstGeom prst="line">
            <a:avLst/>
          </a:prstGeom>
          <a:noFill/>
          <a:ln w="12700">
            <a:solidFill>
              <a:schemeClr val="folHlink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algn="ctr">
              <a:lnSpc>
                <a:spcPct val="130000"/>
              </a:lnSpc>
              <a:spcBef>
                <a:spcPct val="30000"/>
              </a:spcBef>
              <a:buFont typeface="Wingdings" pitchFamily="2" charset="2"/>
              <a:buNone/>
              <a:defRPr/>
            </a:pPr>
            <a:endParaRPr lang="ko-KR" altLang="en-US" sz="1800"/>
          </a:p>
        </p:txBody>
      </p:sp>
    </p:spTree>
    <p:extLst>
      <p:ext uri="{BB962C8B-B14F-4D97-AF65-F5344CB8AC3E}">
        <p14:creationId xmlns:p14="http://schemas.microsoft.com/office/powerpoint/2010/main" val="1712064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txStyles>
    <p:titleStyle>
      <a:lvl1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2pPr>
      <a:lvl3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3pPr>
      <a:lvl4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4pPr>
      <a:lvl5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5pPr>
      <a:lvl6pPr marL="457200" algn="ctr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6pPr>
      <a:lvl7pPr marL="914400" algn="ctr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7pPr>
      <a:lvl8pPr marL="1371600" algn="ctr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8pPr>
      <a:lvl9pPr marL="1828800" algn="ctr" rtl="0" fontAlgn="base" latinLnBrk="1">
        <a:spcBef>
          <a:spcPct val="0"/>
        </a:spcBef>
        <a:spcAft>
          <a:spcPct val="0"/>
        </a:spcAft>
        <a:defRPr kumimoji="1" sz="4400">
          <a:solidFill>
            <a:schemeClr val="tx2"/>
          </a:solidFill>
          <a:latin typeface="굴림" pitchFamily="50" charset="-127"/>
          <a:ea typeface="굴림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it.chosun.com/data/photos/20160702/2821220_1147011210160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1947" y="1716658"/>
            <a:ext cx="3467100" cy="1952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4534614" y="3820896"/>
            <a:ext cx="2565446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2800" spc="-70" dirty="0" smtClean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Chatting + Robot</a:t>
            </a:r>
            <a:endParaRPr lang="en-US" altLang="ko-KR" sz="2800" spc="-70" dirty="0">
              <a:solidFill>
                <a:schemeClr val="bg2">
                  <a:lumMod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670645" y="4785505"/>
            <a:ext cx="6455772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ko-KR" altLang="en-US" sz="1600" spc="-70" dirty="0" smtClean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사람과 문자 대화를 통해 알맞은 답이나 각종 정보를</a:t>
            </a:r>
            <a:r>
              <a:rPr lang="en-US" altLang="ko-KR" sz="1600" spc="-70" dirty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ko-KR" sz="1600" spc="-70" dirty="0" smtClean="0">
              <a:solidFill>
                <a:schemeClr val="bg2">
                  <a:lumMod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ko-KR" altLang="en-US" sz="1600" spc="-70" dirty="0" smtClean="0">
                <a:solidFill>
                  <a:schemeClr val="bg2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제공하는 인공지능 기반의 커뮤니케이션 소프트웨어</a:t>
            </a:r>
            <a:endParaRPr lang="en-US" altLang="ko-KR" sz="1600" spc="-70" dirty="0">
              <a:solidFill>
                <a:schemeClr val="bg2">
                  <a:lumMod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4045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그룹 54"/>
          <p:cNvGrpSpPr/>
          <p:nvPr/>
        </p:nvGrpSpPr>
        <p:grpSpPr>
          <a:xfrm>
            <a:off x="372468" y="631580"/>
            <a:ext cx="479647" cy="505505"/>
            <a:chOff x="961460" y="2009566"/>
            <a:chExt cx="479647" cy="505505"/>
          </a:xfrm>
        </p:grpSpPr>
        <p:sp>
          <p:nvSpPr>
            <p:cNvPr id="56" name="직사각형 55"/>
            <p:cNvSpPr/>
            <p:nvPr/>
          </p:nvSpPr>
          <p:spPr>
            <a:xfrm rot="16200000">
              <a:off x="961460" y="2041594"/>
              <a:ext cx="128345" cy="1283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직사각형 56"/>
            <p:cNvSpPr/>
            <p:nvPr/>
          </p:nvSpPr>
          <p:spPr>
            <a:xfrm rot="16200000">
              <a:off x="1028934" y="1989939"/>
              <a:ext cx="392546" cy="431800"/>
            </a:xfrm>
            <a:prstGeom prst="rect">
              <a:avLst/>
            </a:prstGeom>
            <a:noFill/>
            <a:ln w="3810">
              <a:solidFill>
                <a:schemeClr val="tx1">
                  <a:alpha val="6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1127274" y="2053406"/>
              <a:ext cx="292832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18000" tIns="0" rIns="18000" bIns="0" rtlCol="0">
              <a:spAutoFit/>
            </a:bodyPr>
            <a:lstStyle/>
            <a:p>
              <a:pPr algn="ctr"/>
              <a:r>
                <a:rPr lang="en-US" altLang="ko-KR" sz="3000" dirty="0">
                  <a:solidFill>
                    <a:srgbClr val="5C1818"/>
                  </a:solidFill>
                  <a:latin typeface="Arial Black" panose="020B0A04020102020204" pitchFamily="34" charset="0"/>
                  <a:cs typeface="Arial" panose="020B0604020202020204" pitchFamily="34" charset="0"/>
                </a:rPr>
                <a:t>3</a:t>
              </a:r>
            </a:p>
          </p:txBody>
        </p:sp>
      </p:grpSp>
      <p:sp>
        <p:nvSpPr>
          <p:cNvPr id="59" name="TextBox 58"/>
          <p:cNvSpPr txBox="1"/>
          <p:nvPr/>
        </p:nvSpPr>
        <p:spPr>
          <a:xfrm>
            <a:off x="957123" y="589001"/>
            <a:ext cx="2479846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ko-KR" altLang="en-US" sz="3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대본 </a:t>
            </a:r>
            <a:r>
              <a:rPr lang="en-US" altLang="ko-KR" sz="3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en-US" altLang="ko-KR" sz="1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1. </a:t>
            </a:r>
            <a:r>
              <a:rPr lang="ko-KR" altLang="en-US" sz="1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회의실 예약</a:t>
            </a:r>
            <a:endParaRPr lang="ko-KR" altLang="en-US" sz="3600" spc="-1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모서리가 둥근 직사각형 15"/>
          <p:cNvSpPr/>
          <p:nvPr/>
        </p:nvSpPr>
        <p:spPr>
          <a:xfrm>
            <a:off x="8540169" y="1457866"/>
            <a:ext cx="1484026" cy="36000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회의실 예약</a:t>
            </a:r>
            <a:endParaRPr lang="ko-KR" altLang="en-US" dirty="0"/>
          </a:p>
        </p:txBody>
      </p:sp>
      <p:sp>
        <p:nvSpPr>
          <p:cNvPr id="19" name="모서리가 둥근 직사각형 18"/>
          <p:cNvSpPr/>
          <p:nvPr/>
        </p:nvSpPr>
        <p:spPr>
          <a:xfrm>
            <a:off x="1913148" y="1816713"/>
            <a:ext cx="3883802" cy="360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/>
              <a:t>몇 회의실을 예약할까요</a:t>
            </a:r>
            <a:r>
              <a:rPr lang="en-US" altLang="ko-KR" dirty="0"/>
              <a:t>? (ex. 201)</a:t>
            </a:r>
            <a:endParaRPr lang="ko-KR" altLang="en-US" dirty="0"/>
          </a:p>
        </p:txBody>
      </p:sp>
      <p:sp>
        <p:nvSpPr>
          <p:cNvPr id="9" name="모서리가 둥근 직사각형 8"/>
          <p:cNvSpPr/>
          <p:nvPr/>
        </p:nvSpPr>
        <p:spPr>
          <a:xfrm>
            <a:off x="9100884" y="2176713"/>
            <a:ext cx="923309" cy="36000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201</a:t>
            </a:r>
            <a:endParaRPr lang="ko-KR" altLang="en-US" dirty="0"/>
          </a:p>
        </p:txBody>
      </p:sp>
      <p:sp>
        <p:nvSpPr>
          <p:cNvPr id="10" name="모서리가 둥근 직사각형 9"/>
          <p:cNvSpPr/>
          <p:nvPr/>
        </p:nvSpPr>
        <p:spPr>
          <a:xfrm>
            <a:off x="1913148" y="2535560"/>
            <a:ext cx="2917644" cy="360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 err="1"/>
              <a:t>회의제목을</a:t>
            </a:r>
            <a:r>
              <a:rPr lang="ko-KR" altLang="en-US" dirty="0"/>
              <a:t> 입력해주세요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1" name="모서리가 둥근 직사각형 10"/>
          <p:cNvSpPr/>
          <p:nvPr/>
        </p:nvSpPr>
        <p:spPr>
          <a:xfrm>
            <a:off x="8850709" y="2895560"/>
            <a:ext cx="1173484" cy="36000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/>
              <a:t>인턴면담</a:t>
            </a:r>
            <a:endParaRPr lang="ko-KR" altLang="en-US" dirty="0"/>
          </a:p>
        </p:txBody>
      </p:sp>
      <p:sp>
        <p:nvSpPr>
          <p:cNvPr id="12" name="모서리가 둥근 직사각형 11"/>
          <p:cNvSpPr/>
          <p:nvPr/>
        </p:nvSpPr>
        <p:spPr>
          <a:xfrm>
            <a:off x="1913149" y="3255560"/>
            <a:ext cx="2676104" cy="360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/>
              <a:t>성함이 어떻게 되세요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9100884" y="3614407"/>
            <a:ext cx="923309" cy="36000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이명진</a:t>
            </a:r>
            <a:endParaRPr lang="ko-KR" altLang="en-US" dirty="0"/>
          </a:p>
        </p:txBody>
      </p:sp>
      <p:sp>
        <p:nvSpPr>
          <p:cNvPr id="15" name="모서리가 둥근 직사각형 14"/>
          <p:cNvSpPr/>
          <p:nvPr/>
        </p:nvSpPr>
        <p:spPr>
          <a:xfrm>
            <a:off x="1913148" y="3974407"/>
            <a:ext cx="4746444" cy="360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/>
              <a:t>회의 날짜는 언제인가요</a:t>
            </a:r>
            <a:r>
              <a:rPr lang="en-US" altLang="ko-KR" dirty="0"/>
              <a:t>? (ex. 2018-07-23)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11581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그룹 54"/>
          <p:cNvGrpSpPr/>
          <p:nvPr/>
        </p:nvGrpSpPr>
        <p:grpSpPr>
          <a:xfrm>
            <a:off x="372468" y="631580"/>
            <a:ext cx="479647" cy="505505"/>
            <a:chOff x="961460" y="2009566"/>
            <a:chExt cx="479647" cy="505505"/>
          </a:xfrm>
        </p:grpSpPr>
        <p:sp>
          <p:nvSpPr>
            <p:cNvPr id="56" name="직사각형 55"/>
            <p:cNvSpPr/>
            <p:nvPr/>
          </p:nvSpPr>
          <p:spPr>
            <a:xfrm rot="16200000">
              <a:off x="961460" y="2041594"/>
              <a:ext cx="128345" cy="1283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직사각형 56"/>
            <p:cNvSpPr/>
            <p:nvPr/>
          </p:nvSpPr>
          <p:spPr>
            <a:xfrm rot="16200000">
              <a:off x="1028934" y="1989939"/>
              <a:ext cx="392546" cy="431800"/>
            </a:xfrm>
            <a:prstGeom prst="rect">
              <a:avLst/>
            </a:prstGeom>
            <a:noFill/>
            <a:ln w="3810">
              <a:solidFill>
                <a:schemeClr val="tx1">
                  <a:alpha val="6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1127274" y="2053406"/>
              <a:ext cx="292832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18000" tIns="0" rIns="18000" bIns="0" rtlCol="0">
              <a:spAutoFit/>
            </a:bodyPr>
            <a:lstStyle/>
            <a:p>
              <a:pPr algn="ctr"/>
              <a:r>
                <a:rPr lang="en-US" altLang="ko-KR" sz="3000" dirty="0" smtClean="0">
                  <a:solidFill>
                    <a:srgbClr val="5C1818"/>
                  </a:solidFill>
                  <a:latin typeface="Arial Black" panose="020B0A04020102020204" pitchFamily="34" charset="0"/>
                  <a:cs typeface="Arial" panose="020B0604020202020204" pitchFamily="34" charset="0"/>
                </a:rPr>
                <a:t>3</a:t>
              </a:r>
              <a:endParaRPr lang="en-US" altLang="ko-KR" sz="3000" dirty="0">
                <a:solidFill>
                  <a:srgbClr val="5C1818"/>
                </a:solidFill>
                <a:latin typeface="Arial Black" panose="020B0A040201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59" name="TextBox 58"/>
          <p:cNvSpPr txBox="1"/>
          <p:nvPr/>
        </p:nvSpPr>
        <p:spPr>
          <a:xfrm>
            <a:off x="957123" y="589001"/>
            <a:ext cx="2479846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ko-KR" altLang="en-US" sz="3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대본 </a:t>
            </a:r>
            <a:r>
              <a:rPr lang="en-US" altLang="ko-KR" sz="3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en-US" altLang="ko-KR" sz="1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1. </a:t>
            </a:r>
            <a:r>
              <a:rPr lang="ko-KR" altLang="en-US" sz="1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회의실 예약</a:t>
            </a:r>
            <a:endParaRPr lang="ko-KR" altLang="en-US" sz="3600" spc="-1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1913149" y="1817141"/>
            <a:ext cx="3504240" cy="360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 err="1"/>
              <a:t>몇시에</a:t>
            </a:r>
            <a:r>
              <a:rPr lang="ko-KR" altLang="en-US" dirty="0"/>
              <a:t> 시작하세요</a:t>
            </a:r>
            <a:r>
              <a:rPr lang="en-US" altLang="ko-KR" dirty="0" smtClean="0"/>
              <a:t>? (</a:t>
            </a:r>
            <a:r>
              <a:rPr lang="en-US" altLang="ko-KR" dirty="0"/>
              <a:t>ex. 13:30)</a:t>
            </a:r>
            <a:endParaRPr lang="ko-KR" altLang="en-US" dirty="0"/>
          </a:p>
        </p:txBody>
      </p:sp>
      <p:sp>
        <p:nvSpPr>
          <p:cNvPr id="8" name="모서리가 둥근 직사각형 7"/>
          <p:cNvSpPr/>
          <p:nvPr/>
        </p:nvSpPr>
        <p:spPr>
          <a:xfrm>
            <a:off x="1913149" y="3688215"/>
            <a:ext cx="4118374" cy="2202631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 smtClean="0"/>
              <a:t>예약 </a:t>
            </a:r>
            <a:r>
              <a:rPr lang="ko-KR" altLang="en-US" dirty="0"/>
              <a:t>번호</a:t>
            </a:r>
            <a:r>
              <a:rPr lang="en-US" altLang="ko-KR" dirty="0"/>
              <a:t>: 63</a:t>
            </a:r>
          </a:p>
          <a:p>
            <a:r>
              <a:rPr lang="ko-KR" altLang="en-US" dirty="0"/>
              <a:t>회의실</a:t>
            </a:r>
            <a:r>
              <a:rPr lang="en-US" altLang="ko-KR" dirty="0" smtClean="0"/>
              <a:t>: 201</a:t>
            </a:r>
            <a:endParaRPr lang="en-US" altLang="ko-KR" dirty="0"/>
          </a:p>
          <a:p>
            <a:r>
              <a:rPr lang="ko-KR" altLang="en-US" dirty="0"/>
              <a:t>신청자</a:t>
            </a:r>
            <a:r>
              <a:rPr lang="en-US" altLang="ko-KR" dirty="0" smtClean="0"/>
              <a:t>: </a:t>
            </a:r>
            <a:r>
              <a:rPr lang="ko-KR" altLang="en-US" dirty="0" smtClean="0"/>
              <a:t>이명진</a:t>
            </a:r>
            <a:endParaRPr lang="en-US" altLang="ko-KR" dirty="0"/>
          </a:p>
          <a:p>
            <a:r>
              <a:rPr lang="ko-KR" altLang="en-US" dirty="0"/>
              <a:t>회의 제목</a:t>
            </a:r>
            <a:r>
              <a:rPr lang="en-US" altLang="ko-KR" dirty="0" smtClean="0"/>
              <a:t>: </a:t>
            </a:r>
            <a:r>
              <a:rPr lang="ko-KR" altLang="en-US" dirty="0" err="1" smtClean="0"/>
              <a:t>인턴면담</a:t>
            </a:r>
            <a:endParaRPr lang="en-US" altLang="ko-KR" dirty="0"/>
          </a:p>
          <a:p>
            <a:r>
              <a:rPr lang="ko-KR" altLang="en-US" dirty="0"/>
              <a:t>회의 일자</a:t>
            </a:r>
            <a:r>
              <a:rPr lang="en-US" altLang="ko-KR" dirty="0" smtClean="0"/>
              <a:t>: 2018-06-01</a:t>
            </a:r>
            <a:endParaRPr lang="en-US" altLang="ko-KR" dirty="0"/>
          </a:p>
          <a:p>
            <a:r>
              <a:rPr lang="ko-KR" altLang="en-US" dirty="0"/>
              <a:t>회의 시작 시간</a:t>
            </a:r>
            <a:r>
              <a:rPr lang="en-US" altLang="ko-KR" dirty="0" smtClean="0"/>
              <a:t>: 14:00:00</a:t>
            </a:r>
            <a:endParaRPr lang="en-US" altLang="ko-KR" dirty="0"/>
          </a:p>
          <a:p>
            <a:r>
              <a:rPr lang="ko-KR" altLang="en-US" dirty="0"/>
              <a:t>회의 종료 시간</a:t>
            </a:r>
            <a:r>
              <a:rPr lang="en-US" altLang="ko-KR" dirty="0" smtClean="0"/>
              <a:t>: 15:00:00</a:t>
            </a:r>
            <a:endParaRPr lang="ko-KR" altLang="en-US" dirty="0"/>
          </a:p>
        </p:txBody>
      </p:sp>
      <p:sp>
        <p:nvSpPr>
          <p:cNvPr id="9" name="모서리가 둥근 직사각형 8"/>
          <p:cNvSpPr/>
          <p:nvPr/>
        </p:nvSpPr>
        <p:spPr>
          <a:xfrm>
            <a:off x="1913149" y="2532463"/>
            <a:ext cx="3504240" cy="360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 err="1"/>
              <a:t>몇시에</a:t>
            </a:r>
            <a:r>
              <a:rPr lang="ko-KR" altLang="en-US" dirty="0"/>
              <a:t> 끝나세요</a:t>
            </a:r>
            <a:r>
              <a:rPr lang="en-US" altLang="ko-KR" dirty="0"/>
              <a:t>? (ex. 17:30)</a:t>
            </a:r>
            <a:endParaRPr lang="ko-KR" altLang="en-US" dirty="0"/>
          </a:p>
        </p:txBody>
      </p:sp>
      <p:sp>
        <p:nvSpPr>
          <p:cNvPr id="10" name="모서리가 둥근 직사각형 9"/>
          <p:cNvSpPr/>
          <p:nvPr/>
        </p:nvSpPr>
        <p:spPr>
          <a:xfrm>
            <a:off x="8988732" y="2892463"/>
            <a:ext cx="1035462" cy="36000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15:00</a:t>
            </a:r>
            <a:endParaRPr lang="ko-KR" altLang="en-US" dirty="0"/>
          </a:p>
        </p:txBody>
      </p:sp>
      <p:sp>
        <p:nvSpPr>
          <p:cNvPr id="11" name="모서리가 둥근 직사각형 10"/>
          <p:cNvSpPr/>
          <p:nvPr/>
        </p:nvSpPr>
        <p:spPr>
          <a:xfrm>
            <a:off x="8988732" y="2177141"/>
            <a:ext cx="1035461" cy="36000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14:00</a:t>
            </a:r>
            <a:endParaRPr lang="ko-KR" altLang="en-US" dirty="0"/>
          </a:p>
        </p:txBody>
      </p:sp>
      <p:sp>
        <p:nvSpPr>
          <p:cNvPr id="12" name="모서리가 둥근 직사각형 11"/>
          <p:cNvSpPr/>
          <p:nvPr/>
        </p:nvSpPr>
        <p:spPr>
          <a:xfrm>
            <a:off x="8315864" y="1460666"/>
            <a:ext cx="1708330" cy="36000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2018-06-01</a:t>
            </a:r>
            <a:endParaRPr lang="ko-KR" altLang="en-US" dirty="0"/>
          </a:p>
        </p:txBody>
      </p:sp>
      <p:sp>
        <p:nvSpPr>
          <p:cNvPr id="15" name="모서리가 둥근 직사각형 14"/>
          <p:cNvSpPr/>
          <p:nvPr/>
        </p:nvSpPr>
        <p:spPr>
          <a:xfrm>
            <a:off x="1913149" y="3248362"/>
            <a:ext cx="4118374" cy="360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/>
              <a:t>'</a:t>
            </a:r>
            <a:r>
              <a:rPr lang="ko-KR" altLang="en-US" dirty="0"/>
              <a:t>이명진</a:t>
            </a:r>
            <a:r>
              <a:rPr lang="en-US" altLang="ko-KR" dirty="0"/>
              <a:t>'</a:t>
            </a:r>
            <a:r>
              <a:rPr lang="ko-KR" altLang="en-US" dirty="0"/>
              <a:t>님의 예약이 완료되었습니다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62361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그룹 54"/>
          <p:cNvGrpSpPr/>
          <p:nvPr/>
        </p:nvGrpSpPr>
        <p:grpSpPr>
          <a:xfrm>
            <a:off x="372468" y="631580"/>
            <a:ext cx="479647" cy="505505"/>
            <a:chOff x="961460" y="2009566"/>
            <a:chExt cx="479647" cy="505505"/>
          </a:xfrm>
        </p:grpSpPr>
        <p:sp>
          <p:nvSpPr>
            <p:cNvPr id="56" name="직사각형 55"/>
            <p:cNvSpPr/>
            <p:nvPr/>
          </p:nvSpPr>
          <p:spPr>
            <a:xfrm rot="16200000">
              <a:off x="961460" y="2041594"/>
              <a:ext cx="128345" cy="1283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직사각형 56"/>
            <p:cNvSpPr/>
            <p:nvPr/>
          </p:nvSpPr>
          <p:spPr>
            <a:xfrm rot="16200000">
              <a:off x="1028934" y="1989939"/>
              <a:ext cx="392546" cy="431800"/>
            </a:xfrm>
            <a:prstGeom prst="rect">
              <a:avLst/>
            </a:prstGeom>
            <a:noFill/>
            <a:ln w="3810">
              <a:solidFill>
                <a:schemeClr val="tx1">
                  <a:alpha val="6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1127274" y="2053406"/>
              <a:ext cx="292832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18000" tIns="0" rIns="18000" bIns="0" rtlCol="0">
              <a:spAutoFit/>
            </a:bodyPr>
            <a:lstStyle/>
            <a:p>
              <a:pPr algn="ctr"/>
              <a:r>
                <a:rPr lang="en-US" altLang="ko-KR" sz="3000" dirty="0" smtClean="0">
                  <a:solidFill>
                    <a:srgbClr val="5C1818"/>
                  </a:solidFill>
                  <a:latin typeface="Arial Black" panose="020B0A04020102020204" pitchFamily="34" charset="0"/>
                  <a:cs typeface="Arial" panose="020B0604020202020204" pitchFamily="34" charset="0"/>
                </a:rPr>
                <a:t>3</a:t>
              </a:r>
              <a:endParaRPr lang="en-US" altLang="ko-KR" sz="3000" dirty="0">
                <a:solidFill>
                  <a:srgbClr val="5C1818"/>
                </a:solidFill>
                <a:latin typeface="Arial Black" panose="020B0A040201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59" name="TextBox 58"/>
          <p:cNvSpPr txBox="1"/>
          <p:nvPr/>
        </p:nvSpPr>
        <p:spPr>
          <a:xfrm>
            <a:off x="957123" y="589001"/>
            <a:ext cx="2928687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ko-KR" altLang="en-US" sz="3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대본 </a:t>
            </a:r>
            <a:r>
              <a:rPr lang="en-US" altLang="ko-KR" sz="3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en-US" altLang="ko-KR" sz="1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2. </a:t>
            </a:r>
            <a:r>
              <a:rPr lang="ko-KR" altLang="en-US" sz="1600" spc="-15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날짜별</a:t>
            </a:r>
            <a:r>
              <a:rPr lang="ko-KR" altLang="en-US" sz="1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 예약 현황</a:t>
            </a:r>
            <a:r>
              <a:rPr lang="en-US" altLang="ko-KR" sz="1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ko-KR" altLang="en-US" sz="3600" spc="-1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1913148" y="1784666"/>
            <a:ext cx="4461772" cy="324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400" dirty="0"/>
              <a:t>확인하실 회의 날짜는 언제인가요</a:t>
            </a:r>
            <a:r>
              <a:rPr lang="en-US" altLang="ko-KR" sz="1400" dirty="0"/>
              <a:t>? (ex. 2018-07-23)</a:t>
            </a:r>
            <a:endParaRPr lang="ko-KR" altLang="en-US" sz="1100" dirty="0"/>
          </a:p>
        </p:txBody>
      </p:sp>
      <p:sp>
        <p:nvSpPr>
          <p:cNvPr id="8" name="모서리가 둥근 직사각형 7"/>
          <p:cNvSpPr/>
          <p:nvPr/>
        </p:nvSpPr>
        <p:spPr>
          <a:xfrm>
            <a:off x="1913148" y="2810719"/>
            <a:ext cx="2770995" cy="164051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400" dirty="0" smtClean="0"/>
              <a:t>예약 </a:t>
            </a:r>
            <a:r>
              <a:rPr lang="ko-KR" altLang="en-US" sz="1400" dirty="0"/>
              <a:t>번호</a:t>
            </a:r>
            <a:r>
              <a:rPr lang="en-US" altLang="ko-KR" sz="1400" dirty="0"/>
              <a:t>: 63</a:t>
            </a:r>
          </a:p>
          <a:p>
            <a:r>
              <a:rPr lang="ko-KR" altLang="en-US" sz="1400" dirty="0"/>
              <a:t>회의실</a:t>
            </a:r>
            <a:r>
              <a:rPr lang="en-US" altLang="ko-KR" sz="1400" dirty="0" smtClean="0"/>
              <a:t>: 201</a:t>
            </a:r>
            <a:endParaRPr lang="en-US" altLang="ko-KR" sz="1400" dirty="0"/>
          </a:p>
          <a:p>
            <a:r>
              <a:rPr lang="ko-KR" altLang="en-US" sz="1400" dirty="0"/>
              <a:t>신청자</a:t>
            </a:r>
            <a:r>
              <a:rPr lang="en-US" altLang="ko-KR" sz="1400" dirty="0" smtClean="0"/>
              <a:t>: </a:t>
            </a:r>
            <a:r>
              <a:rPr lang="ko-KR" altLang="en-US" sz="1400" dirty="0" smtClean="0"/>
              <a:t>이명진</a:t>
            </a:r>
            <a:endParaRPr lang="en-US" altLang="ko-KR" sz="1400" dirty="0"/>
          </a:p>
          <a:p>
            <a:r>
              <a:rPr lang="ko-KR" altLang="en-US" sz="1400" dirty="0"/>
              <a:t>회의 제목</a:t>
            </a:r>
            <a:r>
              <a:rPr lang="en-US" altLang="ko-KR" sz="1400" dirty="0" smtClean="0"/>
              <a:t>: </a:t>
            </a:r>
            <a:r>
              <a:rPr lang="ko-KR" altLang="en-US" sz="1400" dirty="0" err="1" smtClean="0"/>
              <a:t>인턴면담</a:t>
            </a:r>
            <a:endParaRPr lang="en-US" altLang="ko-KR" sz="1400" dirty="0"/>
          </a:p>
          <a:p>
            <a:r>
              <a:rPr lang="ko-KR" altLang="en-US" sz="1400" dirty="0"/>
              <a:t>회의 일자</a:t>
            </a:r>
            <a:r>
              <a:rPr lang="en-US" altLang="ko-KR" sz="1400" dirty="0" smtClean="0"/>
              <a:t>: 2018-06-01</a:t>
            </a:r>
            <a:endParaRPr lang="en-US" altLang="ko-KR" sz="1400" dirty="0"/>
          </a:p>
          <a:p>
            <a:r>
              <a:rPr lang="ko-KR" altLang="en-US" sz="1400" dirty="0"/>
              <a:t>회의 시작 시간</a:t>
            </a:r>
            <a:r>
              <a:rPr lang="en-US" altLang="ko-KR" sz="1400" dirty="0" smtClean="0"/>
              <a:t>: 14:00:00</a:t>
            </a:r>
            <a:endParaRPr lang="en-US" altLang="ko-KR" sz="1400" dirty="0"/>
          </a:p>
          <a:p>
            <a:r>
              <a:rPr lang="ko-KR" altLang="en-US" sz="1400" dirty="0"/>
              <a:t>회의 종료 시간</a:t>
            </a:r>
            <a:r>
              <a:rPr lang="en-US" altLang="ko-KR" sz="1400" dirty="0" smtClean="0"/>
              <a:t>: 15:00:00</a:t>
            </a:r>
            <a:endParaRPr lang="ko-KR" altLang="en-US" sz="1400" dirty="0"/>
          </a:p>
        </p:txBody>
      </p:sp>
      <p:sp>
        <p:nvSpPr>
          <p:cNvPr id="9" name="모서리가 둥근 직사각형 8"/>
          <p:cNvSpPr/>
          <p:nvPr/>
        </p:nvSpPr>
        <p:spPr>
          <a:xfrm>
            <a:off x="1913148" y="2432666"/>
            <a:ext cx="2770995" cy="324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sz="1400" dirty="0"/>
              <a:t>'2018-06-01' </a:t>
            </a:r>
            <a:r>
              <a:rPr lang="ko-KR" altLang="en-US" sz="1400" dirty="0"/>
              <a:t>예약 내역입니다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  <p:sp>
        <p:nvSpPr>
          <p:cNvPr id="11" name="모서리가 둥근 직사각형 10"/>
          <p:cNvSpPr/>
          <p:nvPr/>
        </p:nvSpPr>
        <p:spPr>
          <a:xfrm>
            <a:off x="8436634" y="2108666"/>
            <a:ext cx="1587560" cy="32400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/>
              <a:t>2018-06-01</a:t>
            </a:r>
            <a:endParaRPr lang="ko-KR" altLang="en-US" sz="1400" dirty="0"/>
          </a:p>
        </p:txBody>
      </p:sp>
      <p:sp>
        <p:nvSpPr>
          <p:cNvPr id="12" name="모서리가 둥근 직사각형 11"/>
          <p:cNvSpPr/>
          <p:nvPr/>
        </p:nvSpPr>
        <p:spPr>
          <a:xfrm>
            <a:off x="8229600" y="1460666"/>
            <a:ext cx="1794594" cy="32400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 err="1" smtClean="0"/>
              <a:t>날짜별</a:t>
            </a:r>
            <a:r>
              <a:rPr lang="ko-KR" altLang="en-US" sz="1400" dirty="0" smtClean="0"/>
              <a:t> 예약 현황</a:t>
            </a:r>
            <a:endParaRPr lang="ko-KR" altLang="en-US" sz="1400" dirty="0"/>
          </a:p>
        </p:txBody>
      </p:sp>
      <p:sp>
        <p:nvSpPr>
          <p:cNvPr id="16" name="모서리가 둥근 직사각형 15"/>
          <p:cNvSpPr/>
          <p:nvPr/>
        </p:nvSpPr>
        <p:spPr>
          <a:xfrm>
            <a:off x="1913148" y="4505284"/>
            <a:ext cx="2770995" cy="16416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400" dirty="0" smtClean="0"/>
              <a:t>예약 </a:t>
            </a:r>
            <a:r>
              <a:rPr lang="ko-KR" altLang="en-US" sz="1400" dirty="0"/>
              <a:t>번호</a:t>
            </a:r>
            <a:r>
              <a:rPr lang="en-US" altLang="ko-KR" sz="1400" dirty="0"/>
              <a:t>: </a:t>
            </a:r>
            <a:r>
              <a:rPr lang="en-US" altLang="ko-KR" sz="1400" dirty="0" smtClean="0"/>
              <a:t>84</a:t>
            </a:r>
            <a:endParaRPr lang="en-US" altLang="ko-KR" sz="1400" dirty="0"/>
          </a:p>
          <a:p>
            <a:r>
              <a:rPr lang="ko-KR" altLang="en-US" sz="1400" dirty="0"/>
              <a:t>회의실</a:t>
            </a:r>
            <a:r>
              <a:rPr lang="en-US" altLang="ko-KR" sz="1400" dirty="0" smtClean="0"/>
              <a:t>: 203</a:t>
            </a:r>
            <a:endParaRPr lang="en-US" altLang="ko-KR" sz="1400" dirty="0"/>
          </a:p>
          <a:p>
            <a:r>
              <a:rPr lang="ko-KR" altLang="en-US" sz="1400" dirty="0"/>
              <a:t>신청자</a:t>
            </a:r>
            <a:r>
              <a:rPr lang="en-US" altLang="ko-KR" sz="1400" dirty="0" smtClean="0"/>
              <a:t>: </a:t>
            </a:r>
            <a:r>
              <a:rPr lang="ko-KR" altLang="en-US" sz="1400" dirty="0" smtClean="0"/>
              <a:t>이영표</a:t>
            </a:r>
            <a:endParaRPr lang="en-US" altLang="ko-KR" sz="1400" dirty="0"/>
          </a:p>
          <a:p>
            <a:r>
              <a:rPr lang="ko-KR" altLang="en-US" sz="1400" dirty="0"/>
              <a:t>회의 제목</a:t>
            </a:r>
            <a:r>
              <a:rPr lang="en-US" altLang="ko-KR" sz="1400" dirty="0" smtClean="0"/>
              <a:t>: </a:t>
            </a:r>
            <a:r>
              <a:rPr lang="ko-KR" altLang="en-US" sz="1400" dirty="0" smtClean="0"/>
              <a:t>임원회의</a:t>
            </a:r>
            <a:endParaRPr lang="en-US" altLang="ko-KR" sz="1400" dirty="0"/>
          </a:p>
          <a:p>
            <a:r>
              <a:rPr lang="ko-KR" altLang="en-US" sz="1400" dirty="0"/>
              <a:t>회의 일자</a:t>
            </a:r>
            <a:r>
              <a:rPr lang="en-US" altLang="ko-KR" sz="1400" dirty="0" smtClean="0"/>
              <a:t>: 2018-06-01</a:t>
            </a:r>
            <a:endParaRPr lang="en-US" altLang="ko-KR" sz="1400" dirty="0"/>
          </a:p>
          <a:p>
            <a:r>
              <a:rPr lang="ko-KR" altLang="en-US" sz="1400" dirty="0"/>
              <a:t>회의 시작 시간</a:t>
            </a:r>
            <a:r>
              <a:rPr lang="en-US" altLang="ko-KR" sz="1400" dirty="0" smtClean="0"/>
              <a:t>: 10:00:00</a:t>
            </a:r>
            <a:endParaRPr lang="en-US" altLang="ko-KR" sz="1400" dirty="0"/>
          </a:p>
          <a:p>
            <a:r>
              <a:rPr lang="ko-KR" altLang="en-US" sz="1400" dirty="0"/>
              <a:t>회의 종료 시간</a:t>
            </a:r>
            <a:r>
              <a:rPr lang="en-US" altLang="ko-KR" sz="1400" dirty="0" smtClean="0"/>
              <a:t>: 11:00:00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34702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그룹 54"/>
          <p:cNvGrpSpPr/>
          <p:nvPr/>
        </p:nvGrpSpPr>
        <p:grpSpPr>
          <a:xfrm>
            <a:off x="372468" y="631580"/>
            <a:ext cx="479647" cy="505505"/>
            <a:chOff x="961460" y="2009566"/>
            <a:chExt cx="479647" cy="505505"/>
          </a:xfrm>
        </p:grpSpPr>
        <p:sp>
          <p:nvSpPr>
            <p:cNvPr id="56" name="직사각형 55"/>
            <p:cNvSpPr/>
            <p:nvPr/>
          </p:nvSpPr>
          <p:spPr>
            <a:xfrm rot="16200000">
              <a:off x="961460" y="2041594"/>
              <a:ext cx="128345" cy="1283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직사각형 56"/>
            <p:cNvSpPr/>
            <p:nvPr/>
          </p:nvSpPr>
          <p:spPr>
            <a:xfrm rot="16200000">
              <a:off x="1028934" y="1989939"/>
              <a:ext cx="392546" cy="431800"/>
            </a:xfrm>
            <a:prstGeom prst="rect">
              <a:avLst/>
            </a:prstGeom>
            <a:noFill/>
            <a:ln w="3810">
              <a:solidFill>
                <a:schemeClr val="tx1">
                  <a:alpha val="6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1127274" y="2053406"/>
              <a:ext cx="292832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18000" tIns="0" rIns="18000" bIns="0" rtlCol="0">
              <a:spAutoFit/>
            </a:bodyPr>
            <a:lstStyle/>
            <a:p>
              <a:pPr algn="ctr"/>
              <a:r>
                <a:rPr lang="en-US" altLang="ko-KR" sz="3000" dirty="0" smtClean="0">
                  <a:solidFill>
                    <a:srgbClr val="5C1818"/>
                  </a:solidFill>
                  <a:latin typeface="Arial Black" panose="020B0A04020102020204" pitchFamily="34" charset="0"/>
                  <a:cs typeface="Arial" panose="020B0604020202020204" pitchFamily="34" charset="0"/>
                </a:rPr>
                <a:t>3</a:t>
              </a:r>
              <a:endParaRPr lang="en-US" altLang="ko-KR" sz="3000" dirty="0">
                <a:solidFill>
                  <a:srgbClr val="5C1818"/>
                </a:solidFill>
                <a:latin typeface="Arial Black" panose="020B0A040201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59" name="TextBox 58"/>
          <p:cNvSpPr txBox="1"/>
          <p:nvPr/>
        </p:nvSpPr>
        <p:spPr>
          <a:xfrm>
            <a:off x="957123" y="589001"/>
            <a:ext cx="2704266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ko-KR" altLang="en-US" sz="3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대본 </a:t>
            </a:r>
            <a:r>
              <a:rPr lang="en-US" altLang="ko-KR" sz="3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en-US" altLang="ko-KR" sz="1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3. </a:t>
            </a:r>
            <a:r>
              <a:rPr lang="ko-KR" altLang="en-US" sz="1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나의 예약 확인</a:t>
            </a:r>
            <a:endParaRPr lang="ko-KR" altLang="en-US" sz="3600" spc="-1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1913146" y="1820666"/>
            <a:ext cx="2296543" cy="360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600" dirty="0"/>
              <a:t>성함이 어떻게 되세요</a:t>
            </a:r>
            <a:r>
              <a:rPr lang="en-US" altLang="ko-KR" sz="1600" dirty="0"/>
              <a:t>?</a:t>
            </a:r>
            <a:endParaRPr lang="ko-KR" altLang="en-US" sz="1100" dirty="0"/>
          </a:p>
        </p:txBody>
      </p:sp>
      <p:sp>
        <p:nvSpPr>
          <p:cNvPr id="8" name="모서리가 둥근 직사각형 7"/>
          <p:cNvSpPr/>
          <p:nvPr/>
        </p:nvSpPr>
        <p:spPr>
          <a:xfrm>
            <a:off x="1913146" y="3729142"/>
            <a:ext cx="3305832" cy="1821667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600" dirty="0" smtClean="0"/>
              <a:t>예약 </a:t>
            </a:r>
            <a:r>
              <a:rPr lang="ko-KR" altLang="en-US" sz="1600" dirty="0"/>
              <a:t>번호</a:t>
            </a:r>
            <a:r>
              <a:rPr lang="en-US" altLang="ko-KR" sz="1600" dirty="0"/>
              <a:t>: 63</a:t>
            </a:r>
          </a:p>
          <a:p>
            <a:r>
              <a:rPr lang="ko-KR" altLang="en-US" sz="1600" dirty="0"/>
              <a:t>회의실</a:t>
            </a:r>
            <a:r>
              <a:rPr lang="en-US" altLang="ko-KR" sz="1600" dirty="0" smtClean="0"/>
              <a:t>: 201</a:t>
            </a:r>
            <a:endParaRPr lang="en-US" altLang="ko-KR" sz="1600" dirty="0"/>
          </a:p>
          <a:p>
            <a:r>
              <a:rPr lang="ko-KR" altLang="en-US" sz="1600" dirty="0"/>
              <a:t>신청자</a:t>
            </a:r>
            <a:r>
              <a:rPr lang="en-US" altLang="ko-KR" sz="1600" dirty="0" smtClean="0"/>
              <a:t>: </a:t>
            </a:r>
            <a:r>
              <a:rPr lang="ko-KR" altLang="en-US" sz="1600" dirty="0" smtClean="0"/>
              <a:t>이명진</a:t>
            </a:r>
            <a:endParaRPr lang="en-US" altLang="ko-KR" sz="1600" dirty="0"/>
          </a:p>
          <a:p>
            <a:r>
              <a:rPr lang="ko-KR" altLang="en-US" sz="1600" dirty="0"/>
              <a:t>회의 제목</a:t>
            </a:r>
            <a:r>
              <a:rPr lang="en-US" altLang="ko-KR" sz="1600" dirty="0" smtClean="0"/>
              <a:t>: </a:t>
            </a:r>
            <a:r>
              <a:rPr lang="ko-KR" altLang="en-US" sz="1600" dirty="0" err="1" smtClean="0"/>
              <a:t>인턴면담</a:t>
            </a:r>
            <a:endParaRPr lang="en-US" altLang="ko-KR" sz="1600" dirty="0"/>
          </a:p>
          <a:p>
            <a:r>
              <a:rPr lang="ko-KR" altLang="en-US" sz="1600" dirty="0"/>
              <a:t>회의 일자</a:t>
            </a:r>
            <a:r>
              <a:rPr lang="en-US" altLang="ko-KR" sz="1600" dirty="0" smtClean="0"/>
              <a:t>: 2018-06-01</a:t>
            </a:r>
            <a:endParaRPr lang="en-US" altLang="ko-KR" sz="1600" dirty="0"/>
          </a:p>
          <a:p>
            <a:r>
              <a:rPr lang="ko-KR" altLang="en-US" sz="1600" dirty="0"/>
              <a:t>회의 시작 시간</a:t>
            </a:r>
            <a:r>
              <a:rPr lang="en-US" altLang="ko-KR" sz="1600" dirty="0" smtClean="0"/>
              <a:t>: 14:00:00</a:t>
            </a:r>
            <a:endParaRPr lang="en-US" altLang="ko-KR" sz="1600" dirty="0"/>
          </a:p>
          <a:p>
            <a:r>
              <a:rPr lang="ko-KR" altLang="en-US" sz="1600" dirty="0"/>
              <a:t>회의 종료 시간</a:t>
            </a:r>
            <a:r>
              <a:rPr lang="en-US" altLang="ko-KR" sz="1600" dirty="0" smtClean="0"/>
              <a:t>: 15:00:00</a:t>
            </a:r>
            <a:endParaRPr lang="ko-KR" altLang="en-US" sz="1600" dirty="0"/>
          </a:p>
        </p:txBody>
      </p:sp>
      <p:sp>
        <p:nvSpPr>
          <p:cNvPr id="9" name="모서리가 둥근 직사각형 8"/>
          <p:cNvSpPr/>
          <p:nvPr/>
        </p:nvSpPr>
        <p:spPr>
          <a:xfrm>
            <a:off x="1913146" y="2540666"/>
            <a:ext cx="5143262" cy="360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600" dirty="0"/>
              <a:t>확인하실 회의 날짜는 언제인가요</a:t>
            </a:r>
            <a:r>
              <a:rPr lang="en-US" altLang="ko-KR" sz="1600" dirty="0"/>
              <a:t>? (ex. 2018-07-23)</a:t>
            </a:r>
            <a:endParaRPr lang="ko-KR" altLang="en-US" sz="1200" dirty="0"/>
          </a:p>
        </p:txBody>
      </p:sp>
      <p:sp>
        <p:nvSpPr>
          <p:cNvPr id="11" name="모서리가 둥근 직사각형 10"/>
          <p:cNvSpPr/>
          <p:nvPr/>
        </p:nvSpPr>
        <p:spPr>
          <a:xfrm>
            <a:off x="8902460" y="2180666"/>
            <a:ext cx="1121734" cy="36000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 smtClean="0"/>
              <a:t>이명진</a:t>
            </a:r>
            <a:endParaRPr lang="ko-KR" altLang="en-US" sz="1600" dirty="0"/>
          </a:p>
        </p:txBody>
      </p:sp>
      <p:sp>
        <p:nvSpPr>
          <p:cNvPr id="12" name="모서리가 둥근 직사각형 11"/>
          <p:cNvSpPr/>
          <p:nvPr/>
        </p:nvSpPr>
        <p:spPr>
          <a:xfrm>
            <a:off x="8246853" y="1460666"/>
            <a:ext cx="1777341" cy="36000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 smtClean="0"/>
              <a:t>나의 예약 확인</a:t>
            </a:r>
            <a:endParaRPr lang="ko-KR" altLang="en-US" sz="1600" dirty="0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8548777" y="2900666"/>
            <a:ext cx="1475417" cy="36000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2018-06-01</a:t>
            </a:r>
            <a:endParaRPr lang="ko-KR" altLang="en-US" sz="1600" dirty="0"/>
          </a:p>
        </p:txBody>
      </p:sp>
      <p:sp>
        <p:nvSpPr>
          <p:cNvPr id="15" name="모서리가 둥근 직사각형 14"/>
          <p:cNvSpPr/>
          <p:nvPr/>
        </p:nvSpPr>
        <p:spPr>
          <a:xfrm>
            <a:off x="1913146" y="3260666"/>
            <a:ext cx="4418643" cy="360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sz="1600" dirty="0"/>
              <a:t>'</a:t>
            </a:r>
            <a:r>
              <a:rPr lang="ko-KR" altLang="en-US" sz="1600" dirty="0"/>
              <a:t>이명진</a:t>
            </a:r>
            <a:r>
              <a:rPr lang="en-US" altLang="ko-KR" sz="1600" dirty="0"/>
              <a:t>'</a:t>
            </a:r>
            <a:r>
              <a:rPr lang="ko-KR" altLang="en-US" sz="1600" dirty="0"/>
              <a:t>님의 </a:t>
            </a:r>
            <a:r>
              <a:rPr lang="en-US" altLang="ko-KR" sz="1600" dirty="0"/>
              <a:t>'2018-06-01' </a:t>
            </a:r>
            <a:r>
              <a:rPr lang="ko-KR" altLang="en-US" sz="1600" dirty="0"/>
              <a:t>예약 내역입니다</a:t>
            </a:r>
            <a:r>
              <a:rPr lang="en-US" altLang="ko-KR" sz="1600" dirty="0"/>
              <a:t>.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322784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그룹 54"/>
          <p:cNvGrpSpPr/>
          <p:nvPr/>
        </p:nvGrpSpPr>
        <p:grpSpPr>
          <a:xfrm>
            <a:off x="372468" y="631580"/>
            <a:ext cx="479647" cy="505505"/>
            <a:chOff x="961460" y="2009566"/>
            <a:chExt cx="479647" cy="505505"/>
          </a:xfrm>
        </p:grpSpPr>
        <p:sp>
          <p:nvSpPr>
            <p:cNvPr id="56" name="직사각형 55"/>
            <p:cNvSpPr/>
            <p:nvPr/>
          </p:nvSpPr>
          <p:spPr>
            <a:xfrm rot="16200000">
              <a:off x="961460" y="2041594"/>
              <a:ext cx="128345" cy="1283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직사각형 56"/>
            <p:cNvSpPr/>
            <p:nvPr/>
          </p:nvSpPr>
          <p:spPr>
            <a:xfrm rot="16200000">
              <a:off x="1028934" y="1989939"/>
              <a:ext cx="392546" cy="431800"/>
            </a:xfrm>
            <a:prstGeom prst="rect">
              <a:avLst/>
            </a:prstGeom>
            <a:noFill/>
            <a:ln w="3810">
              <a:solidFill>
                <a:schemeClr val="tx1">
                  <a:alpha val="6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1127274" y="2053406"/>
              <a:ext cx="292832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18000" tIns="0" rIns="18000" bIns="0" rtlCol="0">
              <a:spAutoFit/>
            </a:bodyPr>
            <a:lstStyle/>
            <a:p>
              <a:pPr algn="ctr"/>
              <a:r>
                <a:rPr lang="en-US" altLang="ko-KR" sz="3000" dirty="0" smtClean="0">
                  <a:solidFill>
                    <a:srgbClr val="5C1818"/>
                  </a:solidFill>
                  <a:latin typeface="Arial Black" panose="020B0A04020102020204" pitchFamily="34" charset="0"/>
                  <a:cs typeface="Arial" panose="020B0604020202020204" pitchFamily="34" charset="0"/>
                </a:rPr>
                <a:t>3</a:t>
              </a:r>
              <a:endParaRPr lang="en-US" altLang="ko-KR" sz="3000" dirty="0">
                <a:solidFill>
                  <a:srgbClr val="5C1818"/>
                </a:solidFill>
                <a:latin typeface="Arial Black" panose="020B0A040201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59" name="TextBox 58"/>
          <p:cNvSpPr txBox="1"/>
          <p:nvPr/>
        </p:nvSpPr>
        <p:spPr>
          <a:xfrm>
            <a:off x="957123" y="589001"/>
            <a:ext cx="2332370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ko-KR" altLang="en-US" sz="3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대본 </a:t>
            </a:r>
            <a:r>
              <a:rPr lang="en-US" altLang="ko-KR" sz="3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en-US" altLang="ko-KR" sz="1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4. </a:t>
            </a:r>
            <a:r>
              <a:rPr lang="ko-KR" altLang="en-US" sz="1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날짜 수정</a:t>
            </a:r>
            <a:r>
              <a:rPr lang="en-US" altLang="ko-KR" sz="1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ko-KR" altLang="en-US" sz="3600" spc="-1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1913149" y="1820666"/>
            <a:ext cx="2331048" cy="360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600" dirty="0"/>
              <a:t>성함이 어떻게 되세요</a:t>
            </a:r>
            <a:r>
              <a:rPr lang="en-US" altLang="ko-KR" sz="1600" dirty="0"/>
              <a:t>?</a:t>
            </a:r>
            <a:endParaRPr lang="ko-KR" altLang="en-US" sz="1100" dirty="0"/>
          </a:p>
        </p:txBody>
      </p:sp>
      <p:sp>
        <p:nvSpPr>
          <p:cNvPr id="9" name="모서리가 둥근 직사각형 8"/>
          <p:cNvSpPr/>
          <p:nvPr/>
        </p:nvSpPr>
        <p:spPr>
          <a:xfrm>
            <a:off x="1913143" y="2535860"/>
            <a:ext cx="3814797" cy="360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600" dirty="0"/>
              <a:t>예약 번호는 어떻게 되세요</a:t>
            </a:r>
            <a:r>
              <a:rPr lang="en-US" altLang="ko-KR" sz="1600" dirty="0"/>
              <a:t>? (ex. 183)</a:t>
            </a:r>
            <a:endParaRPr lang="ko-KR" altLang="en-US" sz="1100" dirty="0"/>
          </a:p>
        </p:txBody>
      </p:sp>
      <p:sp>
        <p:nvSpPr>
          <p:cNvPr id="11" name="모서리가 둥근 직사각형 10"/>
          <p:cNvSpPr/>
          <p:nvPr/>
        </p:nvSpPr>
        <p:spPr>
          <a:xfrm>
            <a:off x="9074988" y="2175860"/>
            <a:ext cx="949205" cy="36000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 smtClean="0"/>
              <a:t>이명진</a:t>
            </a:r>
            <a:endParaRPr lang="ko-KR" altLang="en-US" sz="1600" dirty="0"/>
          </a:p>
        </p:txBody>
      </p:sp>
      <p:sp>
        <p:nvSpPr>
          <p:cNvPr id="12" name="모서리가 둥근 직사각형 11"/>
          <p:cNvSpPr/>
          <p:nvPr/>
        </p:nvSpPr>
        <p:spPr>
          <a:xfrm>
            <a:off x="8902460" y="1460666"/>
            <a:ext cx="1121734" cy="36000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 smtClean="0"/>
              <a:t>날짜 수정</a:t>
            </a:r>
            <a:endParaRPr lang="ko-KR" altLang="en-US" sz="1600" dirty="0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9376912" y="2891054"/>
            <a:ext cx="647281" cy="36000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63</a:t>
            </a:r>
            <a:endParaRPr lang="ko-KR" altLang="en-US" sz="1600" dirty="0"/>
          </a:p>
        </p:txBody>
      </p:sp>
      <p:sp>
        <p:nvSpPr>
          <p:cNvPr id="19" name="모서리가 둥근 직사각형 18"/>
          <p:cNvSpPr/>
          <p:nvPr/>
        </p:nvSpPr>
        <p:spPr>
          <a:xfrm>
            <a:off x="1913148" y="3255555"/>
            <a:ext cx="5186391" cy="360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600" dirty="0"/>
              <a:t>수정하실 회의 날짜는 언제인가요</a:t>
            </a:r>
            <a:r>
              <a:rPr lang="en-US" altLang="ko-KR" sz="1600" dirty="0"/>
              <a:t>? (ex. 2018-07-23)</a:t>
            </a:r>
            <a:endParaRPr lang="ko-KR" altLang="en-US" sz="1050" dirty="0"/>
          </a:p>
        </p:txBody>
      </p:sp>
    </p:spTree>
    <p:extLst>
      <p:ext uri="{BB962C8B-B14F-4D97-AF65-F5344CB8AC3E}">
        <p14:creationId xmlns:p14="http://schemas.microsoft.com/office/powerpoint/2010/main" val="4214448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그룹 54"/>
          <p:cNvGrpSpPr/>
          <p:nvPr/>
        </p:nvGrpSpPr>
        <p:grpSpPr>
          <a:xfrm>
            <a:off x="372468" y="631580"/>
            <a:ext cx="479647" cy="505505"/>
            <a:chOff x="961460" y="2009566"/>
            <a:chExt cx="479647" cy="505505"/>
          </a:xfrm>
        </p:grpSpPr>
        <p:sp>
          <p:nvSpPr>
            <p:cNvPr id="56" name="직사각형 55"/>
            <p:cNvSpPr/>
            <p:nvPr/>
          </p:nvSpPr>
          <p:spPr>
            <a:xfrm rot="16200000">
              <a:off x="961460" y="2041594"/>
              <a:ext cx="128345" cy="1283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직사각형 56"/>
            <p:cNvSpPr/>
            <p:nvPr/>
          </p:nvSpPr>
          <p:spPr>
            <a:xfrm rot="16200000">
              <a:off x="1028934" y="1989939"/>
              <a:ext cx="392546" cy="431800"/>
            </a:xfrm>
            <a:prstGeom prst="rect">
              <a:avLst/>
            </a:prstGeom>
            <a:noFill/>
            <a:ln w="3810">
              <a:solidFill>
                <a:schemeClr val="tx1">
                  <a:alpha val="6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1127274" y="2053406"/>
              <a:ext cx="292832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18000" tIns="0" rIns="18000" bIns="0" rtlCol="0">
              <a:spAutoFit/>
            </a:bodyPr>
            <a:lstStyle/>
            <a:p>
              <a:pPr algn="ctr"/>
              <a:r>
                <a:rPr lang="en-US" altLang="ko-KR" sz="3000" dirty="0" smtClean="0">
                  <a:solidFill>
                    <a:srgbClr val="5C1818"/>
                  </a:solidFill>
                  <a:latin typeface="Arial Black" panose="020B0A04020102020204" pitchFamily="34" charset="0"/>
                  <a:cs typeface="Arial" panose="020B0604020202020204" pitchFamily="34" charset="0"/>
                </a:rPr>
                <a:t>3</a:t>
              </a:r>
              <a:endParaRPr lang="en-US" altLang="ko-KR" sz="3000" dirty="0">
                <a:solidFill>
                  <a:srgbClr val="5C1818"/>
                </a:solidFill>
                <a:latin typeface="Arial Black" panose="020B0A040201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59" name="TextBox 58"/>
          <p:cNvSpPr txBox="1"/>
          <p:nvPr/>
        </p:nvSpPr>
        <p:spPr>
          <a:xfrm>
            <a:off x="957123" y="589001"/>
            <a:ext cx="2332370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ko-KR" altLang="en-US" sz="3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대본 </a:t>
            </a:r>
            <a:r>
              <a:rPr lang="en-US" altLang="ko-KR" sz="3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en-US" altLang="ko-KR" sz="1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4. </a:t>
            </a:r>
            <a:r>
              <a:rPr lang="ko-KR" altLang="en-US" sz="1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예약 수정</a:t>
            </a:r>
            <a:r>
              <a:rPr lang="en-US" altLang="ko-KR" sz="1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ko-KR" altLang="en-US" sz="3600" spc="-1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1913149" y="1820666"/>
            <a:ext cx="3090172" cy="360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600" dirty="0" err="1"/>
              <a:t>몇시에</a:t>
            </a:r>
            <a:r>
              <a:rPr lang="ko-KR" altLang="en-US" sz="1600" dirty="0"/>
              <a:t> 시작하세요</a:t>
            </a:r>
            <a:r>
              <a:rPr lang="en-US" altLang="ko-KR" sz="1600" dirty="0" smtClean="0"/>
              <a:t>? (</a:t>
            </a:r>
            <a:r>
              <a:rPr lang="en-US" altLang="ko-KR" sz="1600" dirty="0"/>
              <a:t>ex. 13:30)</a:t>
            </a:r>
            <a:endParaRPr lang="ko-KR" altLang="en-US" sz="1050" dirty="0"/>
          </a:p>
        </p:txBody>
      </p:sp>
      <p:sp>
        <p:nvSpPr>
          <p:cNvPr id="9" name="모서리가 둥근 직사각형 8"/>
          <p:cNvSpPr/>
          <p:nvPr/>
        </p:nvSpPr>
        <p:spPr>
          <a:xfrm>
            <a:off x="1913143" y="2540666"/>
            <a:ext cx="3090178" cy="360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600" dirty="0" err="1"/>
              <a:t>몇시에</a:t>
            </a:r>
            <a:r>
              <a:rPr lang="ko-KR" altLang="en-US" sz="1600" dirty="0"/>
              <a:t> 끝나세요</a:t>
            </a:r>
            <a:r>
              <a:rPr lang="en-US" altLang="ko-KR" sz="1600" dirty="0"/>
              <a:t>? (ex. 17:30)</a:t>
            </a:r>
            <a:endParaRPr lang="ko-KR" altLang="en-US" sz="1100" dirty="0"/>
          </a:p>
        </p:txBody>
      </p:sp>
      <p:sp>
        <p:nvSpPr>
          <p:cNvPr id="11" name="모서리가 둥근 직사각형 10"/>
          <p:cNvSpPr/>
          <p:nvPr/>
        </p:nvSpPr>
        <p:spPr>
          <a:xfrm>
            <a:off x="9074988" y="2180666"/>
            <a:ext cx="949205" cy="36000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13:00</a:t>
            </a:r>
            <a:endParaRPr lang="ko-KR" altLang="en-US" sz="1600" dirty="0"/>
          </a:p>
        </p:txBody>
      </p:sp>
      <p:sp>
        <p:nvSpPr>
          <p:cNvPr id="12" name="모서리가 둥근 직사각형 11"/>
          <p:cNvSpPr/>
          <p:nvPr/>
        </p:nvSpPr>
        <p:spPr>
          <a:xfrm>
            <a:off x="8591909" y="1460666"/>
            <a:ext cx="1432285" cy="36000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2018-06-01</a:t>
            </a:r>
            <a:endParaRPr lang="ko-KR" altLang="en-US" sz="1600" dirty="0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9074987" y="2900666"/>
            <a:ext cx="949205" cy="36000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14:00</a:t>
            </a:r>
            <a:endParaRPr lang="ko-KR" altLang="en-US" sz="1600" dirty="0"/>
          </a:p>
        </p:txBody>
      </p:sp>
      <p:sp>
        <p:nvSpPr>
          <p:cNvPr id="15" name="모서리가 둥근 직사각형 14"/>
          <p:cNvSpPr/>
          <p:nvPr/>
        </p:nvSpPr>
        <p:spPr>
          <a:xfrm>
            <a:off x="1913143" y="3260666"/>
            <a:ext cx="4151227" cy="360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sz="1600" dirty="0"/>
              <a:t>'</a:t>
            </a:r>
            <a:r>
              <a:rPr lang="ko-KR" altLang="en-US" sz="1600" dirty="0"/>
              <a:t>이명진</a:t>
            </a:r>
            <a:r>
              <a:rPr lang="en-US" altLang="ko-KR" sz="1600" dirty="0"/>
              <a:t>'</a:t>
            </a:r>
            <a:r>
              <a:rPr lang="ko-KR" altLang="en-US" sz="1600" dirty="0"/>
              <a:t>님의 </a:t>
            </a:r>
            <a:r>
              <a:rPr lang="ko-KR" altLang="en-US" sz="1600" dirty="0" smtClean="0"/>
              <a:t>날짜 </a:t>
            </a:r>
            <a:r>
              <a:rPr lang="ko-KR" altLang="en-US" sz="1600" dirty="0"/>
              <a:t>수정이 완료되었습니다</a:t>
            </a:r>
            <a:r>
              <a:rPr lang="en-US" altLang="ko-KR" sz="1600" dirty="0"/>
              <a:t>.</a:t>
            </a:r>
            <a:endParaRPr lang="ko-KR" altLang="en-US" sz="1200" dirty="0"/>
          </a:p>
        </p:txBody>
      </p:sp>
      <p:sp>
        <p:nvSpPr>
          <p:cNvPr id="21" name="모서리가 둥근 직사각형 20"/>
          <p:cNvSpPr/>
          <p:nvPr/>
        </p:nvSpPr>
        <p:spPr>
          <a:xfrm>
            <a:off x="1913143" y="3686011"/>
            <a:ext cx="3305832" cy="1821667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600" dirty="0" smtClean="0"/>
              <a:t>예약 </a:t>
            </a:r>
            <a:r>
              <a:rPr lang="ko-KR" altLang="en-US" sz="1600" dirty="0"/>
              <a:t>번호</a:t>
            </a:r>
            <a:r>
              <a:rPr lang="en-US" altLang="ko-KR" sz="1600" dirty="0"/>
              <a:t>: 63</a:t>
            </a:r>
          </a:p>
          <a:p>
            <a:r>
              <a:rPr lang="ko-KR" altLang="en-US" sz="1600" dirty="0"/>
              <a:t>회의실</a:t>
            </a:r>
            <a:r>
              <a:rPr lang="en-US" altLang="ko-KR" sz="1600" dirty="0" smtClean="0"/>
              <a:t>: 201</a:t>
            </a:r>
            <a:endParaRPr lang="en-US" altLang="ko-KR" sz="1600" dirty="0"/>
          </a:p>
          <a:p>
            <a:r>
              <a:rPr lang="ko-KR" altLang="en-US" sz="1600" dirty="0"/>
              <a:t>신청자</a:t>
            </a:r>
            <a:r>
              <a:rPr lang="en-US" altLang="ko-KR" sz="1600" dirty="0" smtClean="0"/>
              <a:t>: </a:t>
            </a:r>
            <a:r>
              <a:rPr lang="ko-KR" altLang="en-US" sz="1600" dirty="0" smtClean="0"/>
              <a:t>이명진</a:t>
            </a:r>
            <a:endParaRPr lang="en-US" altLang="ko-KR" sz="1600" dirty="0"/>
          </a:p>
          <a:p>
            <a:r>
              <a:rPr lang="ko-KR" altLang="en-US" sz="1600" dirty="0"/>
              <a:t>회의 제목</a:t>
            </a:r>
            <a:r>
              <a:rPr lang="en-US" altLang="ko-KR" sz="1600" dirty="0" smtClean="0"/>
              <a:t>: </a:t>
            </a:r>
            <a:r>
              <a:rPr lang="ko-KR" altLang="en-US" sz="1600" dirty="0" err="1" smtClean="0"/>
              <a:t>인턴면담</a:t>
            </a:r>
            <a:endParaRPr lang="en-US" altLang="ko-KR" sz="1600" dirty="0"/>
          </a:p>
          <a:p>
            <a:r>
              <a:rPr lang="ko-KR" altLang="en-US" sz="1600" dirty="0"/>
              <a:t>회의 일자</a:t>
            </a:r>
            <a:r>
              <a:rPr lang="en-US" altLang="ko-KR" sz="1600" dirty="0" smtClean="0"/>
              <a:t>: 2018-06-01</a:t>
            </a:r>
            <a:endParaRPr lang="en-US" altLang="ko-KR" sz="1600" dirty="0"/>
          </a:p>
          <a:p>
            <a:r>
              <a:rPr lang="ko-KR" altLang="en-US" sz="1600" dirty="0"/>
              <a:t>회의 시작 시간</a:t>
            </a:r>
            <a:r>
              <a:rPr lang="en-US" altLang="ko-KR" sz="1600" dirty="0" smtClean="0"/>
              <a:t>: 13:00:00</a:t>
            </a:r>
            <a:endParaRPr lang="en-US" altLang="ko-KR" sz="1600" dirty="0"/>
          </a:p>
          <a:p>
            <a:r>
              <a:rPr lang="ko-KR" altLang="en-US" sz="1600" dirty="0"/>
              <a:t>회의 종료 시간</a:t>
            </a:r>
            <a:r>
              <a:rPr lang="en-US" altLang="ko-KR" sz="1600" dirty="0" smtClean="0"/>
              <a:t>: 14:00:00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092404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그룹 54"/>
          <p:cNvGrpSpPr/>
          <p:nvPr/>
        </p:nvGrpSpPr>
        <p:grpSpPr>
          <a:xfrm>
            <a:off x="372468" y="631580"/>
            <a:ext cx="479647" cy="505505"/>
            <a:chOff x="961460" y="2009566"/>
            <a:chExt cx="479647" cy="505505"/>
          </a:xfrm>
        </p:grpSpPr>
        <p:sp>
          <p:nvSpPr>
            <p:cNvPr id="56" name="직사각형 55"/>
            <p:cNvSpPr/>
            <p:nvPr/>
          </p:nvSpPr>
          <p:spPr>
            <a:xfrm rot="16200000">
              <a:off x="961460" y="2041594"/>
              <a:ext cx="128345" cy="1283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직사각형 56"/>
            <p:cNvSpPr/>
            <p:nvPr/>
          </p:nvSpPr>
          <p:spPr>
            <a:xfrm rot="16200000">
              <a:off x="1028934" y="1989939"/>
              <a:ext cx="392546" cy="431800"/>
            </a:xfrm>
            <a:prstGeom prst="rect">
              <a:avLst/>
            </a:prstGeom>
            <a:noFill/>
            <a:ln w="3810">
              <a:solidFill>
                <a:schemeClr val="tx1">
                  <a:alpha val="6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1127274" y="2053406"/>
              <a:ext cx="292832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18000" tIns="0" rIns="18000" bIns="0" rtlCol="0">
              <a:spAutoFit/>
            </a:bodyPr>
            <a:lstStyle/>
            <a:p>
              <a:pPr algn="ctr"/>
              <a:r>
                <a:rPr lang="en-US" altLang="ko-KR" sz="3000" dirty="0" smtClean="0">
                  <a:solidFill>
                    <a:srgbClr val="5C1818"/>
                  </a:solidFill>
                  <a:latin typeface="Arial Black" panose="020B0A04020102020204" pitchFamily="34" charset="0"/>
                  <a:cs typeface="Arial" panose="020B0604020202020204" pitchFamily="34" charset="0"/>
                </a:rPr>
                <a:t>3</a:t>
              </a:r>
              <a:endParaRPr lang="en-US" altLang="ko-KR" sz="3000" dirty="0">
                <a:solidFill>
                  <a:srgbClr val="5C1818"/>
                </a:solidFill>
                <a:latin typeface="Arial Black" panose="020B0A040201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59" name="TextBox 58"/>
          <p:cNvSpPr txBox="1"/>
          <p:nvPr/>
        </p:nvSpPr>
        <p:spPr>
          <a:xfrm>
            <a:off x="957123" y="589001"/>
            <a:ext cx="2293898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ko-KR" altLang="en-US" sz="3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대본 </a:t>
            </a:r>
            <a:r>
              <a:rPr lang="en-US" altLang="ko-KR" sz="3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en-US" altLang="ko-KR" sz="1600" spc="-150" dirty="0"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en-US" altLang="ko-KR" sz="1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1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예약 취소</a:t>
            </a:r>
            <a:endParaRPr lang="ko-KR" altLang="en-US" sz="3600" spc="-1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1913143" y="1820666"/>
            <a:ext cx="2313794" cy="360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600" dirty="0"/>
              <a:t>성함이 어떻게 되세요</a:t>
            </a:r>
            <a:r>
              <a:rPr lang="en-US" altLang="ko-KR" sz="1600" dirty="0"/>
              <a:t>?</a:t>
            </a:r>
            <a:endParaRPr lang="ko-KR" altLang="en-US" sz="1000" dirty="0"/>
          </a:p>
        </p:txBody>
      </p:sp>
      <p:sp>
        <p:nvSpPr>
          <p:cNvPr id="9" name="모서리가 둥근 직사각형 8"/>
          <p:cNvSpPr/>
          <p:nvPr/>
        </p:nvSpPr>
        <p:spPr>
          <a:xfrm>
            <a:off x="1913142" y="2541957"/>
            <a:ext cx="3780291" cy="360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600" dirty="0"/>
              <a:t>예약 번호는 어떻게 되세요</a:t>
            </a:r>
            <a:r>
              <a:rPr lang="en-US" altLang="ko-KR" sz="1600" dirty="0"/>
              <a:t>? (ex. 183)</a:t>
            </a:r>
            <a:endParaRPr lang="ko-KR" altLang="en-US" sz="1050" dirty="0"/>
          </a:p>
        </p:txBody>
      </p:sp>
      <p:sp>
        <p:nvSpPr>
          <p:cNvPr id="11" name="모서리가 둥근 직사각형 10"/>
          <p:cNvSpPr/>
          <p:nvPr/>
        </p:nvSpPr>
        <p:spPr>
          <a:xfrm>
            <a:off x="9074988" y="2181957"/>
            <a:ext cx="949205" cy="36000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 smtClean="0"/>
              <a:t>이명진</a:t>
            </a:r>
            <a:endParaRPr lang="ko-KR" altLang="en-US" sz="1600" dirty="0"/>
          </a:p>
        </p:txBody>
      </p:sp>
      <p:sp>
        <p:nvSpPr>
          <p:cNvPr id="12" name="모서리가 둥근 직사각형 11"/>
          <p:cNvSpPr/>
          <p:nvPr/>
        </p:nvSpPr>
        <p:spPr>
          <a:xfrm>
            <a:off x="8876581" y="1460666"/>
            <a:ext cx="1147613" cy="36000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 smtClean="0"/>
              <a:t>예약 취소</a:t>
            </a:r>
            <a:endParaRPr lang="ko-KR" altLang="en-US" sz="1600" dirty="0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9480430" y="2901957"/>
            <a:ext cx="543763" cy="36000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63</a:t>
            </a:r>
            <a:endParaRPr lang="ko-KR" altLang="en-US" sz="1600" dirty="0"/>
          </a:p>
        </p:txBody>
      </p:sp>
      <p:sp>
        <p:nvSpPr>
          <p:cNvPr id="15" name="모서리가 둥근 직사각형 14"/>
          <p:cNvSpPr/>
          <p:nvPr/>
        </p:nvSpPr>
        <p:spPr>
          <a:xfrm>
            <a:off x="1913143" y="3261957"/>
            <a:ext cx="5057000" cy="360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sz="1600" dirty="0"/>
              <a:t>'</a:t>
            </a:r>
            <a:r>
              <a:rPr lang="ko-KR" altLang="en-US" sz="1600" dirty="0"/>
              <a:t>이명진</a:t>
            </a:r>
            <a:r>
              <a:rPr lang="en-US" altLang="ko-KR" sz="1600" dirty="0"/>
              <a:t>'</a:t>
            </a:r>
            <a:r>
              <a:rPr lang="ko-KR" altLang="en-US" sz="1600" dirty="0"/>
              <a:t>님의 </a:t>
            </a:r>
            <a:r>
              <a:rPr lang="ko-KR" altLang="en-US" sz="1600" dirty="0" err="1"/>
              <a:t>예약번호</a:t>
            </a:r>
            <a:r>
              <a:rPr lang="ko-KR" altLang="en-US" sz="1600" dirty="0"/>
              <a:t> </a:t>
            </a:r>
            <a:r>
              <a:rPr lang="en-US" altLang="ko-KR" sz="1600" dirty="0"/>
              <a:t>'63'</a:t>
            </a:r>
            <a:r>
              <a:rPr lang="ko-KR" altLang="en-US" sz="1600" dirty="0"/>
              <a:t>번 예약이 취소되었습니다</a:t>
            </a:r>
            <a:r>
              <a:rPr lang="en-US" altLang="ko-KR" sz="1600" dirty="0"/>
              <a:t>.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833795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그룹 54"/>
          <p:cNvGrpSpPr/>
          <p:nvPr/>
        </p:nvGrpSpPr>
        <p:grpSpPr>
          <a:xfrm>
            <a:off x="372468" y="631580"/>
            <a:ext cx="479647" cy="505505"/>
            <a:chOff x="961460" y="2009566"/>
            <a:chExt cx="479647" cy="505505"/>
          </a:xfrm>
        </p:grpSpPr>
        <p:sp>
          <p:nvSpPr>
            <p:cNvPr id="56" name="직사각형 55"/>
            <p:cNvSpPr/>
            <p:nvPr/>
          </p:nvSpPr>
          <p:spPr>
            <a:xfrm rot="16200000">
              <a:off x="961460" y="2041594"/>
              <a:ext cx="128345" cy="1283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직사각형 56"/>
            <p:cNvSpPr/>
            <p:nvPr/>
          </p:nvSpPr>
          <p:spPr>
            <a:xfrm rot="16200000">
              <a:off x="1028934" y="1989939"/>
              <a:ext cx="392546" cy="431800"/>
            </a:xfrm>
            <a:prstGeom prst="rect">
              <a:avLst/>
            </a:prstGeom>
            <a:noFill/>
            <a:ln w="3810">
              <a:solidFill>
                <a:schemeClr val="tx1">
                  <a:alpha val="6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1127274" y="2053406"/>
              <a:ext cx="292832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18000" tIns="0" rIns="18000" bIns="0" rtlCol="0">
              <a:spAutoFit/>
            </a:bodyPr>
            <a:lstStyle/>
            <a:p>
              <a:pPr algn="ctr"/>
              <a:r>
                <a:rPr lang="en-US" altLang="ko-KR" sz="3000" dirty="0">
                  <a:solidFill>
                    <a:srgbClr val="5C1818"/>
                  </a:solidFill>
                  <a:latin typeface="Arial Black" panose="020B0A04020102020204" pitchFamily="34" charset="0"/>
                  <a:cs typeface="Arial" panose="020B0604020202020204" pitchFamily="34" charset="0"/>
                </a:rPr>
                <a:t>4</a:t>
              </a:r>
            </a:p>
          </p:txBody>
        </p:sp>
      </p:grpSp>
      <p:sp>
        <p:nvSpPr>
          <p:cNvPr id="59" name="TextBox 58"/>
          <p:cNvSpPr txBox="1"/>
          <p:nvPr/>
        </p:nvSpPr>
        <p:spPr>
          <a:xfrm>
            <a:off x="957123" y="589001"/>
            <a:ext cx="1878719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ko-KR" altLang="en-US" sz="3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개발 환경</a:t>
            </a:r>
            <a:endParaRPr lang="ko-KR" altLang="en-US" sz="3600" spc="-1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052014" y="1612509"/>
            <a:ext cx="9886280" cy="43088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+mj-lt"/>
              <a:buAutoNum type="arabicPeriod"/>
            </a:pPr>
            <a:r>
              <a:rPr lang="en-US" altLang="ko-KR" sz="3200" b="1" dirty="0" smtClean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Telegram </a:t>
            </a:r>
            <a:r>
              <a:rPr lang="ko-KR" altLang="en-US" sz="3200" b="1" dirty="0" smtClean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메신저</a:t>
            </a:r>
            <a:endParaRPr lang="en-US" altLang="ko-KR" sz="32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ko-KR" sz="2000" dirty="0" smtClean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</a:t>
            </a:r>
            <a:r>
              <a:rPr lang="en-US" altLang="ko-KR" sz="1400" dirty="0" smtClean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-Access Token</a:t>
            </a:r>
            <a:r>
              <a:rPr lang="ko-KR" altLang="en-US" sz="1400" dirty="0" smtClean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을 통해 </a:t>
            </a:r>
            <a:r>
              <a:rPr lang="en-US" altLang="ko-KR" sz="1400" dirty="0" err="1" smtClean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Bothub</a:t>
            </a:r>
            <a:r>
              <a:rPr lang="ko-KR" altLang="en-US" sz="1400" dirty="0" smtClean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서버와 연동</a:t>
            </a:r>
            <a:endParaRPr lang="en-US" altLang="ko-KR" dirty="0" smtClean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ko-KR" sz="2800" dirty="0" smtClean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ko-KR" sz="3200" b="1" dirty="0" smtClean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</a:t>
            </a:r>
            <a:r>
              <a:rPr lang="en-US" altLang="ko-KR" sz="3200" b="1" dirty="0" err="1" smtClean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Bothub</a:t>
            </a:r>
            <a:r>
              <a:rPr lang="en-US" altLang="ko-KR" sz="3200" b="1" dirty="0" smtClean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3200" b="1" dirty="0" err="1" smtClean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챗봇</a:t>
            </a:r>
            <a:r>
              <a:rPr lang="ko-KR" altLang="en-US" sz="3200" b="1" dirty="0" smtClean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서버</a:t>
            </a:r>
            <a:endParaRPr lang="en-US" altLang="ko-KR" sz="3200" b="1" dirty="0" smtClean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ko-KR" sz="1400" dirty="0" smtClean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-</a:t>
            </a:r>
            <a:r>
              <a:rPr lang="ko-KR" altLang="en-US" sz="1400" dirty="0" err="1" smtClean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챗봇을</a:t>
            </a:r>
            <a:r>
              <a:rPr lang="ko-KR" altLang="en-US" sz="1400" dirty="0" smtClean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구동하는 서버</a:t>
            </a:r>
            <a:endParaRPr lang="en-US" altLang="ko-KR" sz="1400" dirty="0" smtClean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ko-KR" sz="2800" dirty="0" smtClean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ko-KR" sz="3200" b="1" dirty="0" smtClean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 </a:t>
            </a:r>
            <a:r>
              <a:rPr lang="en-US" altLang="ko-KR" sz="3200" b="1" dirty="0" err="1" smtClean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Dialogflow</a:t>
            </a:r>
            <a:r>
              <a:rPr lang="en-US" altLang="ko-KR" sz="3200" b="1" dirty="0" smtClean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ko-KR" altLang="en-US" sz="3200" b="1" dirty="0" smtClean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자연어 처리 엔진</a:t>
            </a:r>
          </a:p>
          <a:p>
            <a:r>
              <a:rPr lang="en-US" altLang="ko-KR" sz="1400" dirty="0" smtClean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- Access Token</a:t>
            </a:r>
            <a:r>
              <a:rPr lang="ko-KR" altLang="en-US" sz="1400" dirty="0" smtClean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을 통해 </a:t>
            </a:r>
            <a:r>
              <a:rPr lang="en-US" altLang="ko-KR" sz="1400" dirty="0" err="1" smtClean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Bothub</a:t>
            </a:r>
            <a:r>
              <a:rPr lang="ko-KR" altLang="en-US" sz="1400" dirty="0" smtClean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서버와 연동</a:t>
            </a:r>
            <a:endParaRPr lang="en-US" altLang="ko-KR" sz="1400" dirty="0" smtClean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ko-KR" sz="2800" dirty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ko-KR" sz="3200" b="1" dirty="0" smtClean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4. AWS MySQL</a:t>
            </a:r>
            <a:r>
              <a:rPr lang="ko-KR" altLang="en-US" sz="3200" b="1" dirty="0" smtClean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서버</a:t>
            </a:r>
            <a:endParaRPr lang="en-US" altLang="ko-KR" sz="3200" b="1" dirty="0" smtClean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ko-KR" sz="1400" dirty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1400" dirty="0" smtClean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-</a:t>
            </a:r>
            <a:r>
              <a:rPr lang="ko-KR" altLang="en-US" sz="1400" dirty="0" smtClean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예약 정보를 저장하는 </a:t>
            </a:r>
            <a:r>
              <a:rPr lang="en-US" altLang="ko-KR" sz="1400" dirty="0" smtClean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Table</a:t>
            </a:r>
          </a:p>
        </p:txBody>
      </p:sp>
      <p:pic>
        <p:nvPicPr>
          <p:cNvPr id="8" name="Picture 2" descr="telegramì ëí ì´ë¯¸ì§ ê²ìê²°ê³¼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0689" y="1698772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bothubì ëí ì´ë¯¸ì§ ê²ìê²°ê³¼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5964" y="2888282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dialogflowì ëí ì´ë¯¸ì§ ê²ìê²°ê³¼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4564" y="3941838"/>
            <a:ext cx="1694118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ec2ì ëí ì´ë¯¸ì§ ê²ìê²°ê³¼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5964" y="5076136"/>
            <a:ext cx="674009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1439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그룹 54"/>
          <p:cNvGrpSpPr/>
          <p:nvPr/>
        </p:nvGrpSpPr>
        <p:grpSpPr>
          <a:xfrm>
            <a:off x="372468" y="131254"/>
            <a:ext cx="479647" cy="505505"/>
            <a:chOff x="961460" y="2009566"/>
            <a:chExt cx="479647" cy="505505"/>
          </a:xfrm>
        </p:grpSpPr>
        <p:sp>
          <p:nvSpPr>
            <p:cNvPr id="56" name="직사각형 55"/>
            <p:cNvSpPr/>
            <p:nvPr/>
          </p:nvSpPr>
          <p:spPr>
            <a:xfrm rot="16200000">
              <a:off x="961460" y="2041594"/>
              <a:ext cx="128345" cy="1283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직사각형 56"/>
            <p:cNvSpPr/>
            <p:nvPr/>
          </p:nvSpPr>
          <p:spPr>
            <a:xfrm rot="16200000">
              <a:off x="1028934" y="1989939"/>
              <a:ext cx="392546" cy="431800"/>
            </a:xfrm>
            <a:prstGeom prst="rect">
              <a:avLst/>
            </a:prstGeom>
            <a:noFill/>
            <a:ln w="3810">
              <a:solidFill>
                <a:schemeClr val="tx1">
                  <a:alpha val="6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1127274" y="2053406"/>
              <a:ext cx="292832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18000" tIns="0" rIns="18000" bIns="0" rtlCol="0">
              <a:spAutoFit/>
            </a:bodyPr>
            <a:lstStyle/>
            <a:p>
              <a:pPr algn="ctr"/>
              <a:r>
                <a:rPr lang="en-US" altLang="ko-KR" sz="3000" dirty="0" smtClean="0">
                  <a:solidFill>
                    <a:srgbClr val="5C1818"/>
                  </a:solidFill>
                  <a:latin typeface="Arial Black" panose="020B0A04020102020204" pitchFamily="34" charset="0"/>
                  <a:cs typeface="Arial" panose="020B0604020202020204" pitchFamily="34" charset="0"/>
                </a:rPr>
                <a:t>5</a:t>
              </a:r>
              <a:endParaRPr lang="en-US" altLang="ko-KR" sz="3000" dirty="0">
                <a:solidFill>
                  <a:srgbClr val="5C1818"/>
                </a:solidFill>
                <a:latin typeface="Arial Black" panose="020B0A040201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59" name="TextBox 58"/>
          <p:cNvSpPr txBox="1"/>
          <p:nvPr/>
        </p:nvSpPr>
        <p:spPr>
          <a:xfrm>
            <a:off x="957123" y="88675"/>
            <a:ext cx="3757439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ko-KR" altLang="en-US" sz="3600" spc="-15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챗봇</a:t>
            </a:r>
            <a:r>
              <a:rPr lang="ko-KR" altLang="en-US" sz="3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 시스템 구성도</a:t>
            </a:r>
            <a:endParaRPr lang="ko-KR" altLang="en-US" sz="3600" spc="-1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629321" y="759934"/>
            <a:ext cx="6976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User</a:t>
            </a:r>
            <a:endParaRPr lang="ko-KR" altLang="en-US" b="1" dirty="0">
              <a:solidFill>
                <a:srgbClr val="002060"/>
              </a:solidFill>
            </a:endParaRPr>
          </a:p>
        </p:txBody>
      </p:sp>
      <p:cxnSp>
        <p:nvCxnSpPr>
          <p:cNvPr id="12" name="직선 화살표 연결선 11"/>
          <p:cNvCxnSpPr>
            <a:stCxn id="101" idx="1"/>
            <a:endCxn id="102" idx="3"/>
          </p:cNvCxnSpPr>
          <p:nvPr/>
        </p:nvCxnSpPr>
        <p:spPr>
          <a:xfrm flipH="1">
            <a:off x="1593812" y="5814547"/>
            <a:ext cx="501647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13" name="순서도: 수행의 시작/종료 12"/>
          <p:cNvSpPr/>
          <p:nvPr/>
        </p:nvSpPr>
        <p:spPr>
          <a:xfrm>
            <a:off x="363544" y="1132776"/>
            <a:ext cx="1283281" cy="357995"/>
          </a:xfrm>
          <a:prstGeom prst="flowChartTerminator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대화방 생성</a:t>
            </a:r>
            <a:endParaRPr lang="ko-KR" altLang="en-US" sz="1400" dirty="0"/>
          </a:p>
        </p:txBody>
      </p:sp>
      <p:sp>
        <p:nvSpPr>
          <p:cNvPr id="16" name="순서도: 수행의 시작/종료 15"/>
          <p:cNvSpPr/>
          <p:nvPr/>
        </p:nvSpPr>
        <p:spPr>
          <a:xfrm>
            <a:off x="363544" y="1655492"/>
            <a:ext cx="1288624" cy="357995"/>
          </a:xfrm>
          <a:prstGeom prst="flowChartTerminator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메시지 입력</a:t>
            </a:r>
            <a:endParaRPr lang="ko-KR" altLang="en-US" sz="1400" dirty="0"/>
          </a:p>
        </p:txBody>
      </p:sp>
      <p:cxnSp>
        <p:nvCxnSpPr>
          <p:cNvPr id="18" name="꺾인 연결선 17"/>
          <p:cNvCxnSpPr>
            <a:stCxn id="16" idx="2"/>
            <a:endCxn id="21" idx="1"/>
          </p:cNvCxnSpPr>
          <p:nvPr/>
        </p:nvCxnSpPr>
        <p:spPr>
          <a:xfrm rot="16200000" flipH="1">
            <a:off x="1693079" y="1328263"/>
            <a:ext cx="205548" cy="1575995"/>
          </a:xfrm>
          <a:prstGeom prst="bentConnector2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순서도: 수행의 시작/종료 20"/>
          <p:cNvSpPr/>
          <p:nvPr/>
        </p:nvSpPr>
        <p:spPr>
          <a:xfrm>
            <a:off x="2583851" y="2040037"/>
            <a:ext cx="1257005" cy="357995"/>
          </a:xfrm>
          <a:prstGeom prst="flowChartTerminator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메시지 수신</a:t>
            </a:r>
            <a:endParaRPr lang="ko-KR" altLang="en-US" sz="1400" dirty="0"/>
          </a:p>
        </p:txBody>
      </p:sp>
      <p:sp>
        <p:nvSpPr>
          <p:cNvPr id="27" name="순서도: 수행의 시작/종료 26"/>
          <p:cNvSpPr/>
          <p:nvPr/>
        </p:nvSpPr>
        <p:spPr>
          <a:xfrm>
            <a:off x="2281323" y="2527464"/>
            <a:ext cx="1862059" cy="459437"/>
          </a:xfrm>
          <a:prstGeom prst="flowChartTerminator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등록된 </a:t>
            </a:r>
            <a:r>
              <a:rPr lang="en-US" altLang="ko-KR" sz="1400" dirty="0" err="1" smtClean="0"/>
              <a:t>webhook</a:t>
            </a:r>
            <a:r>
              <a:rPr lang="ko-KR" altLang="en-US" sz="1400" dirty="0" smtClean="0"/>
              <a:t>으로 메시지 전달</a:t>
            </a:r>
            <a:endParaRPr lang="ko-KR" altLang="en-US" sz="1400" dirty="0"/>
          </a:p>
        </p:txBody>
      </p:sp>
      <p:cxnSp>
        <p:nvCxnSpPr>
          <p:cNvPr id="28" name="직선 화살표 연결선 27"/>
          <p:cNvCxnSpPr>
            <a:stCxn id="21" idx="2"/>
            <a:endCxn id="27" idx="0"/>
          </p:cNvCxnSpPr>
          <p:nvPr/>
        </p:nvCxnSpPr>
        <p:spPr>
          <a:xfrm flipH="1">
            <a:off x="3212353" y="2398032"/>
            <a:ext cx="1" cy="129432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38" name="순서도: 수행의 시작/종료 37"/>
          <p:cNvSpPr/>
          <p:nvPr/>
        </p:nvSpPr>
        <p:spPr>
          <a:xfrm>
            <a:off x="8294481" y="3811354"/>
            <a:ext cx="1257005" cy="357995"/>
          </a:xfrm>
          <a:prstGeom prst="flowChartTerminator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자연어 이해</a:t>
            </a:r>
            <a:endParaRPr lang="ko-KR" altLang="en-US" sz="1400" dirty="0"/>
          </a:p>
        </p:txBody>
      </p:sp>
      <p:cxnSp>
        <p:nvCxnSpPr>
          <p:cNvPr id="49" name="직선 연결선 48"/>
          <p:cNvCxnSpPr/>
          <p:nvPr/>
        </p:nvCxnSpPr>
        <p:spPr>
          <a:xfrm>
            <a:off x="1949571" y="829946"/>
            <a:ext cx="0" cy="5609241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0" name="직선 연결선 59"/>
          <p:cNvCxnSpPr/>
          <p:nvPr/>
        </p:nvCxnSpPr>
        <p:spPr>
          <a:xfrm>
            <a:off x="4491487" y="723019"/>
            <a:ext cx="0" cy="5609241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1" name="직선 연결선 60"/>
          <p:cNvCxnSpPr/>
          <p:nvPr/>
        </p:nvCxnSpPr>
        <p:spPr>
          <a:xfrm>
            <a:off x="7818407" y="759934"/>
            <a:ext cx="0" cy="5609241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2" name="순서도: 수행의 시작/종료 61"/>
          <p:cNvSpPr/>
          <p:nvPr/>
        </p:nvSpPr>
        <p:spPr>
          <a:xfrm>
            <a:off x="4652698" y="2887825"/>
            <a:ext cx="3022542" cy="459437"/>
          </a:xfrm>
          <a:prstGeom prst="flowChartTerminator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400" dirty="0" err="1" smtClean="0"/>
              <a:t>Webhook</a:t>
            </a:r>
            <a:r>
              <a:rPr lang="ko-KR" altLang="en-US" sz="1400" dirty="0" smtClean="0"/>
              <a:t>에서</a:t>
            </a:r>
            <a:r>
              <a:rPr lang="en-US" altLang="ko-KR" sz="1400" dirty="0"/>
              <a:t> </a:t>
            </a:r>
            <a:r>
              <a:rPr lang="ko-KR" altLang="en-US" sz="1400" dirty="0" smtClean="0"/>
              <a:t>메시지 수신</a:t>
            </a:r>
            <a:endParaRPr lang="ko-KR" altLang="en-US" sz="1400" dirty="0"/>
          </a:p>
        </p:txBody>
      </p:sp>
      <p:sp>
        <p:nvSpPr>
          <p:cNvPr id="63" name="순서도: 수행의 시작/종료 62"/>
          <p:cNvSpPr/>
          <p:nvPr/>
        </p:nvSpPr>
        <p:spPr>
          <a:xfrm>
            <a:off x="5543704" y="3480954"/>
            <a:ext cx="1257005" cy="357995"/>
          </a:xfrm>
          <a:prstGeom prst="flowChartTerminator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메시지 확인</a:t>
            </a:r>
            <a:endParaRPr lang="ko-KR" altLang="en-US" sz="1400" dirty="0"/>
          </a:p>
        </p:txBody>
      </p:sp>
      <p:cxnSp>
        <p:nvCxnSpPr>
          <p:cNvPr id="64" name="꺾인 연결선 63"/>
          <p:cNvCxnSpPr>
            <a:stCxn id="27" idx="2"/>
            <a:endCxn id="62" idx="1"/>
          </p:cNvCxnSpPr>
          <p:nvPr/>
        </p:nvCxnSpPr>
        <p:spPr>
          <a:xfrm rot="16200000" flipH="1">
            <a:off x="3867204" y="2332049"/>
            <a:ext cx="130643" cy="1440345"/>
          </a:xfrm>
          <a:prstGeom prst="bentConnector2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직선 화살표 연결선 65"/>
          <p:cNvCxnSpPr>
            <a:stCxn id="62" idx="2"/>
            <a:endCxn id="63" idx="0"/>
          </p:cNvCxnSpPr>
          <p:nvPr/>
        </p:nvCxnSpPr>
        <p:spPr>
          <a:xfrm>
            <a:off x="6163969" y="3347262"/>
            <a:ext cx="8238" cy="133692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69" name="꺾인 연결선 68"/>
          <p:cNvCxnSpPr>
            <a:stCxn id="63" idx="2"/>
            <a:endCxn id="38" idx="1"/>
          </p:cNvCxnSpPr>
          <p:nvPr/>
        </p:nvCxnSpPr>
        <p:spPr>
          <a:xfrm rot="16200000" flipH="1">
            <a:off x="7157643" y="2853513"/>
            <a:ext cx="151403" cy="2122274"/>
          </a:xfrm>
          <a:prstGeom prst="bentConnector2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2" name="순서도: 수행의 시작/종료 71"/>
          <p:cNvSpPr/>
          <p:nvPr/>
        </p:nvSpPr>
        <p:spPr>
          <a:xfrm>
            <a:off x="8294481" y="4320993"/>
            <a:ext cx="1257005" cy="357995"/>
          </a:xfrm>
          <a:prstGeom prst="flowChartTerminator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자연어 처리</a:t>
            </a:r>
            <a:endParaRPr lang="ko-KR" altLang="en-US" sz="1400" dirty="0"/>
          </a:p>
        </p:txBody>
      </p:sp>
      <p:cxnSp>
        <p:nvCxnSpPr>
          <p:cNvPr id="73" name="직선 화살표 연결선 72"/>
          <p:cNvCxnSpPr>
            <a:stCxn id="38" idx="3"/>
            <a:endCxn id="164" idx="1"/>
          </p:cNvCxnSpPr>
          <p:nvPr/>
        </p:nvCxnSpPr>
        <p:spPr>
          <a:xfrm flipV="1">
            <a:off x="9551486" y="3990351"/>
            <a:ext cx="752784" cy="1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76" name="순서도: 수행의 시작/종료 75"/>
          <p:cNvSpPr/>
          <p:nvPr/>
        </p:nvSpPr>
        <p:spPr>
          <a:xfrm>
            <a:off x="5535466" y="4621116"/>
            <a:ext cx="1257005" cy="357995"/>
          </a:xfrm>
          <a:prstGeom prst="flowChartTerminator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메시지 결정</a:t>
            </a:r>
            <a:endParaRPr lang="ko-KR" altLang="en-US" sz="1400" dirty="0"/>
          </a:p>
        </p:txBody>
      </p:sp>
      <p:sp>
        <p:nvSpPr>
          <p:cNvPr id="77" name="순서도: 수행의 시작/종료 76"/>
          <p:cNvSpPr/>
          <p:nvPr/>
        </p:nvSpPr>
        <p:spPr>
          <a:xfrm>
            <a:off x="5535466" y="5135264"/>
            <a:ext cx="1257005" cy="357995"/>
          </a:xfrm>
          <a:prstGeom prst="flowChartTerminator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메시지 발신</a:t>
            </a:r>
            <a:endParaRPr lang="ko-KR" altLang="en-US" sz="1400" dirty="0"/>
          </a:p>
        </p:txBody>
      </p:sp>
      <p:sp>
        <p:nvSpPr>
          <p:cNvPr id="78" name="순서도: 수행의 시작/종료 77"/>
          <p:cNvSpPr/>
          <p:nvPr/>
        </p:nvSpPr>
        <p:spPr>
          <a:xfrm>
            <a:off x="2583849" y="5135264"/>
            <a:ext cx="1257005" cy="357995"/>
          </a:xfrm>
          <a:prstGeom prst="flowChartTerminator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메시지 수신</a:t>
            </a:r>
            <a:endParaRPr lang="ko-KR" altLang="en-US" sz="1400" dirty="0"/>
          </a:p>
        </p:txBody>
      </p:sp>
      <p:sp>
        <p:nvSpPr>
          <p:cNvPr id="101" name="순서도: 수행의 시작/종료 100"/>
          <p:cNvSpPr/>
          <p:nvPr/>
        </p:nvSpPr>
        <p:spPr>
          <a:xfrm>
            <a:off x="2095459" y="5635549"/>
            <a:ext cx="2233783" cy="357995"/>
          </a:xfrm>
          <a:prstGeom prst="flowChartTerminator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/>
              <a:t>User</a:t>
            </a:r>
            <a:r>
              <a:rPr lang="ko-KR" altLang="en-US" sz="1400" dirty="0" smtClean="0"/>
              <a:t>에게 메시지 전달</a:t>
            </a:r>
            <a:endParaRPr lang="ko-KR" altLang="en-US" sz="1400" dirty="0"/>
          </a:p>
        </p:txBody>
      </p:sp>
      <p:sp>
        <p:nvSpPr>
          <p:cNvPr id="102" name="순서도: 수행의 시작/종료 101"/>
          <p:cNvSpPr/>
          <p:nvPr/>
        </p:nvSpPr>
        <p:spPr>
          <a:xfrm>
            <a:off x="336807" y="5635549"/>
            <a:ext cx="1257005" cy="357995"/>
          </a:xfrm>
          <a:prstGeom prst="flowChartTerminator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메시지 수신</a:t>
            </a:r>
            <a:endParaRPr lang="ko-KR" altLang="en-US" sz="1400" dirty="0"/>
          </a:p>
        </p:txBody>
      </p:sp>
      <p:cxnSp>
        <p:nvCxnSpPr>
          <p:cNvPr id="103" name="꺾인 연결선 102"/>
          <p:cNvCxnSpPr>
            <a:stCxn id="72" idx="2"/>
            <a:endCxn id="76" idx="3"/>
          </p:cNvCxnSpPr>
          <p:nvPr/>
        </p:nvCxnSpPr>
        <p:spPr>
          <a:xfrm rot="5400000">
            <a:off x="7797165" y="3674295"/>
            <a:ext cx="121126" cy="2130513"/>
          </a:xfrm>
          <a:prstGeom prst="bentConnector2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6" name="직선 화살표 연결선 105"/>
          <p:cNvCxnSpPr>
            <a:stCxn id="76" idx="2"/>
            <a:endCxn id="77" idx="0"/>
          </p:cNvCxnSpPr>
          <p:nvPr/>
        </p:nvCxnSpPr>
        <p:spPr>
          <a:xfrm>
            <a:off x="6163969" y="4979111"/>
            <a:ext cx="0" cy="156153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12" name="직선 화살표 연결선 111"/>
          <p:cNvCxnSpPr>
            <a:stCxn id="78" idx="2"/>
            <a:endCxn id="101" idx="0"/>
          </p:cNvCxnSpPr>
          <p:nvPr/>
        </p:nvCxnSpPr>
        <p:spPr>
          <a:xfrm flipH="1">
            <a:off x="3212351" y="5493259"/>
            <a:ext cx="1" cy="14229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17" name="직선 화살표 연결선 116"/>
          <p:cNvCxnSpPr>
            <a:stCxn id="102" idx="2"/>
          </p:cNvCxnSpPr>
          <p:nvPr/>
        </p:nvCxnSpPr>
        <p:spPr>
          <a:xfrm>
            <a:off x="965310" y="5993544"/>
            <a:ext cx="0" cy="445643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48" name="직선 화살표 연결선 147"/>
          <p:cNvCxnSpPr>
            <a:stCxn id="77" idx="1"/>
            <a:endCxn id="78" idx="3"/>
          </p:cNvCxnSpPr>
          <p:nvPr/>
        </p:nvCxnSpPr>
        <p:spPr>
          <a:xfrm flipH="1">
            <a:off x="3840854" y="5314262"/>
            <a:ext cx="1694612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pic>
        <p:nvPicPr>
          <p:cNvPr id="156" name="Picture 2" descr="telegramì ëí ì´ë¯¸ì§ ê²ìê²°ê³¼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7500" y="733283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7" name="Picture 2" descr="bothubì ëí ì´ë¯¸ì§ ê²ìê²°ê³¼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3968" y="728448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8" name="Picture 4" descr="dialogflowì ëí ì´ë¯¸ì§ ê²ìê²°ê³¼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5924" y="723019"/>
            <a:ext cx="1694118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59" name="직선 화살표 연결선 158"/>
          <p:cNvCxnSpPr>
            <a:stCxn id="13" idx="2"/>
            <a:endCxn id="16" idx="0"/>
          </p:cNvCxnSpPr>
          <p:nvPr/>
        </p:nvCxnSpPr>
        <p:spPr>
          <a:xfrm>
            <a:off x="1005185" y="1490771"/>
            <a:ext cx="2671" cy="164721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62" name="직선 연결선 161"/>
          <p:cNvCxnSpPr/>
          <p:nvPr/>
        </p:nvCxnSpPr>
        <p:spPr>
          <a:xfrm>
            <a:off x="9998015" y="759934"/>
            <a:ext cx="0" cy="5609241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63" name="Picture 6" descr="ec2ì ëí ì´ë¯¸ì§ ê²ìê²°ê³¼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36041" y="723019"/>
            <a:ext cx="674009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4" name="순서도: 수행의 시작/종료 163"/>
          <p:cNvSpPr/>
          <p:nvPr/>
        </p:nvSpPr>
        <p:spPr>
          <a:xfrm>
            <a:off x="10304270" y="3811353"/>
            <a:ext cx="1537549" cy="357995"/>
          </a:xfrm>
          <a:prstGeom prst="flowChartTerminator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예약 정보 저장</a:t>
            </a:r>
            <a:endParaRPr lang="ko-KR" altLang="en-US" sz="1400" dirty="0"/>
          </a:p>
        </p:txBody>
      </p:sp>
      <p:cxnSp>
        <p:nvCxnSpPr>
          <p:cNvPr id="167" name="꺾인 연결선 166"/>
          <p:cNvCxnSpPr>
            <a:stCxn id="164" idx="2"/>
            <a:endCxn id="72" idx="3"/>
          </p:cNvCxnSpPr>
          <p:nvPr/>
        </p:nvCxnSpPr>
        <p:spPr>
          <a:xfrm rot="5400000">
            <a:off x="10146945" y="3573890"/>
            <a:ext cx="330643" cy="1521559"/>
          </a:xfrm>
          <a:prstGeom prst="bentConnector2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0545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그룹 54"/>
          <p:cNvGrpSpPr/>
          <p:nvPr/>
        </p:nvGrpSpPr>
        <p:grpSpPr>
          <a:xfrm>
            <a:off x="372468" y="631580"/>
            <a:ext cx="479647" cy="505505"/>
            <a:chOff x="961460" y="2009566"/>
            <a:chExt cx="479647" cy="505505"/>
          </a:xfrm>
        </p:grpSpPr>
        <p:sp>
          <p:nvSpPr>
            <p:cNvPr id="56" name="직사각형 55"/>
            <p:cNvSpPr/>
            <p:nvPr/>
          </p:nvSpPr>
          <p:spPr>
            <a:xfrm rot="16200000">
              <a:off x="961460" y="2041594"/>
              <a:ext cx="128345" cy="1283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직사각형 56"/>
            <p:cNvSpPr/>
            <p:nvPr/>
          </p:nvSpPr>
          <p:spPr>
            <a:xfrm rot="16200000">
              <a:off x="1028934" y="1989939"/>
              <a:ext cx="392546" cy="431800"/>
            </a:xfrm>
            <a:prstGeom prst="rect">
              <a:avLst/>
            </a:prstGeom>
            <a:noFill/>
            <a:ln w="3810">
              <a:solidFill>
                <a:schemeClr val="tx1">
                  <a:alpha val="6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1127274" y="2053406"/>
              <a:ext cx="292832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18000" tIns="0" rIns="18000" bIns="0" rtlCol="0">
              <a:spAutoFit/>
            </a:bodyPr>
            <a:lstStyle/>
            <a:p>
              <a:pPr algn="ctr"/>
              <a:r>
                <a:rPr lang="en-US" altLang="ko-KR" sz="3000" dirty="0">
                  <a:solidFill>
                    <a:srgbClr val="5C1818"/>
                  </a:solidFill>
                  <a:latin typeface="Arial Black" panose="020B0A04020102020204" pitchFamily="34" charset="0"/>
                  <a:cs typeface="Arial" panose="020B0604020202020204" pitchFamily="34" charset="0"/>
                </a:rPr>
                <a:t>6</a:t>
              </a:r>
            </a:p>
          </p:txBody>
        </p:sp>
      </p:grpSp>
      <p:sp>
        <p:nvSpPr>
          <p:cNvPr id="9" name="모서리가 둥근 직사각형 8"/>
          <p:cNvSpPr/>
          <p:nvPr/>
        </p:nvSpPr>
        <p:spPr>
          <a:xfrm>
            <a:off x="1913148" y="2088084"/>
            <a:ext cx="4237485" cy="629236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600" dirty="0" smtClean="0"/>
              <a:t>아래 </a:t>
            </a:r>
            <a:r>
              <a:rPr lang="en-US" altLang="ko-KR" sz="1600" dirty="0" smtClean="0"/>
              <a:t>link</a:t>
            </a:r>
            <a:r>
              <a:rPr lang="ko-KR" altLang="en-US" sz="1600" dirty="0" smtClean="0"/>
              <a:t>를 누르시면 예약 전체 목록을 확인하실 수 있어요</a:t>
            </a:r>
            <a:r>
              <a:rPr lang="en-US" altLang="ko-KR" sz="1600" dirty="0" smtClean="0"/>
              <a:t>!^-^</a:t>
            </a:r>
            <a:endParaRPr lang="ko-KR" altLang="en-US" sz="1050" dirty="0"/>
          </a:p>
        </p:txBody>
      </p:sp>
      <p:sp>
        <p:nvSpPr>
          <p:cNvPr id="10" name="모서리가 둥근 직사각형 9"/>
          <p:cNvSpPr/>
          <p:nvPr/>
        </p:nvSpPr>
        <p:spPr>
          <a:xfrm>
            <a:off x="8281359" y="1728084"/>
            <a:ext cx="1742836" cy="36000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 smtClean="0"/>
              <a:t>예약 전체 목록</a:t>
            </a:r>
            <a:endParaRPr lang="ko-KR" altLang="en-US" sz="1600" dirty="0"/>
          </a:p>
        </p:txBody>
      </p:sp>
      <p:sp>
        <p:nvSpPr>
          <p:cNvPr id="11" name="모서리가 둥근 직사각형 10"/>
          <p:cNvSpPr/>
          <p:nvPr/>
        </p:nvSpPr>
        <p:spPr>
          <a:xfrm>
            <a:off x="1913147" y="2765751"/>
            <a:ext cx="4237485" cy="426022"/>
          </a:xfrm>
          <a:prstGeom prst="roundRect">
            <a:avLst/>
          </a:prstGeom>
          <a:solidFill>
            <a:schemeClr val="bg2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 smtClean="0"/>
              <a:t>예약 전체 목록 </a:t>
            </a:r>
            <a:r>
              <a:rPr lang="en-US" altLang="ko-KR" sz="1600" dirty="0" smtClean="0"/>
              <a:t>link</a:t>
            </a:r>
            <a:endParaRPr lang="ko-KR" altLang="en-US" sz="1050" dirty="0"/>
          </a:p>
        </p:txBody>
      </p:sp>
      <p:sp>
        <p:nvSpPr>
          <p:cNvPr id="12" name="TextBox 11"/>
          <p:cNvSpPr txBox="1"/>
          <p:nvPr/>
        </p:nvSpPr>
        <p:spPr>
          <a:xfrm>
            <a:off x="957123" y="589001"/>
            <a:ext cx="3274935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ko-KR" altLang="en-US" sz="3600" spc="-15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추가기능</a:t>
            </a:r>
            <a:r>
              <a:rPr lang="ko-KR" altLang="en-US" sz="3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3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ko-KR" altLang="en-US" sz="1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외부 </a:t>
            </a:r>
            <a:r>
              <a:rPr lang="en-US" altLang="ko-KR" sz="1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link </a:t>
            </a:r>
            <a:r>
              <a:rPr lang="ko-KR" altLang="en-US" sz="1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연결</a:t>
            </a:r>
            <a:endParaRPr lang="ko-KR" altLang="en-US" sz="3600" spc="-1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7577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그룹 54"/>
          <p:cNvGrpSpPr/>
          <p:nvPr/>
        </p:nvGrpSpPr>
        <p:grpSpPr>
          <a:xfrm>
            <a:off x="372468" y="631580"/>
            <a:ext cx="479647" cy="505505"/>
            <a:chOff x="961460" y="2009566"/>
            <a:chExt cx="479647" cy="505505"/>
          </a:xfrm>
        </p:grpSpPr>
        <p:sp>
          <p:nvSpPr>
            <p:cNvPr id="56" name="직사각형 55"/>
            <p:cNvSpPr/>
            <p:nvPr/>
          </p:nvSpPr>
          <p:spPr>
            <a:xfrm rot="16200000">
              <a:off x="961460" y="2041594"/>
              <a:ext cx="128345" cy="1283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직사각형 56"/>
            <p:cNvSpPr/>
            <p:nvPr/>
          </p:nvSpPr>
          <p:spPr>
            <a:xfrm rot="16200000">
              <a:off x="1028934" y="1989939"/>
              <a:ext cx="392546" cy="431800"/>
            </a:xfrm>
            <a:prstGeom prst="rect">
              <a:avLst/>
            </a:prstGeom>
            <a:noFill/>
            <a:ln w="3810">
              <a:solidFill>
                <a:schemeClr val="tx1">
                  <a:alpha val="6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1127275" y="2053406"/>
              <a:ext cx="292832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18000" tIns="0" rIns="18000" bIns="0" rtlCol="0">
              <a:spAutoFit/>
            </a:bodyPr>
            <a:lstStyle/>
            <a:p>
              <a:pPr algn="ctr"/>
              <a:r>
                <a:rPr lang="en-US" altLang="ko-KR" sz="3000" dirty="0" smtClean="0">
                  <a:solidFill>
                    <a:srgbClr val="5C1818"/>
                  </a:solidFill>
                  <a:latin typeface="Arial Black" panose="020B0A04020102020204" pitchFamily="34" charset="0"/>
                  <a:cs typeface="Arial" panose="020B0604020202020204" pitchFamily="34" charset="0"/>
                </a:rPr>
                <a:t>1</a:t>
              </a:r>
              <a:endParaRPr lang="en-US" altLang="ko-KR" sz="3000" dirty="0">
                <a:solidFill>
                  <a:srgbClr val="5C1818"/>
                </a:solidFill>
                <a:latin typeface="Arial Black" panose="020B0A040201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59" name="TextBox 58"/>
          <p:cNvSpPr txBox="1"/>
          <p:nvPr/>
        </p:nvSpPr>
        <p:spPr>
          <a:xfrm>
            <a:off x="957123" y="589001"/>
            <a:ext cx="1769715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ko-KR" altLang="en-US" sz="3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시나리오</a:t>
            </a:r>
            <a:endParaRPr lang="ko-KR" altLang="en-US" sz="3600" spc="-1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5" name="직사각형 64"/>
          <p:cNvSpPr/>
          <p:nvPr/>
        </p:nvSpPr>
        <p:spPr>
          <a:xfrm>
            <a:off x="1052014" y="1396851"/>
            <a:ext cx="5969888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  <a:buFont typeface="+mj-lt"/>
              <a:buAutoNum type="arabicPeriod"/>
            </a:pPr>
            <a:r>
              <a:rPr lang="ko-KR" altLang="en-US" sz="3200" dirty="0" smtClean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채팅을 통해 회의실 예약하기</a:t>
            </a:r>
            <a:endParaRPr lang="en-US" altLang="ko-KR" sz="3200" dirty="0" smtClean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200000"/>
              </a:lnSpc>
              <a:buFont typeface="+mj-lt"/>
              <a:buAutoNum type="arabicPeriod"/>
            </a:pPr>
            <a:r>
              <a:rPr lang="ko-KR" altLang="en-US" sz="3200" dirty="0" smtClean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예약 정보 확인하기</a:t>
            </a:r>
            <a:endParaRPr lang="en-US" altLang="ko-KR" sz="3200" dirty="0" smtClean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200000"/>
              </a:lnSpc>
              <a:buFont typeface="+mj-lt"/>
              <a:buAutoNum type="arabicPeriod"/>
            </a:pPr>
            <a:r>
              <a:rPr lang="ko-KR" altLang="en-US" sz="3200" dirty="0" smtClean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예약 날짜 수정하기</a:t>
            </a:r>
            <a:endParaRPr lang="en-US" altLang="ko-KR" sz="3200" dirty="0" smtClean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200000"/>
              </a:lnSpc>
              <a:buFont typeface="+mj-lt"/>
              <a:buAutoNum type="arabicPeriod"/>
            </a:pPr>
            <a:r>
              <a:rPr lang="ko-KR" altLang="en-US" sz="3200" dirty="0" smtClean="0">
                <a:solidFill>
                  <a:srgbClr val="40404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예약 취소하기</a:t>
            </a:r>
            <a:endParaRPr lang="en-US" altLang="ko-KR" sz="3200" dirty="0" smtClean="0">
              <a:solidFill>
                <a:srgbClr val="40404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8966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그룹 54"/>
          <p:cNvGrpSpPr/>
          <p:nvPr/>
        </p:nvGrpSpPr>
        <p:grpSpPr>
          <a:xfrm>
            <a:off x="372468" y="631580"/>
            <a:ext cx="479647" cy="505505"/>
            <a:chOff x="961460" y="2009566"/>
            <a:chExt cx="479647" cy="505505"/>
          </a:xfrm>
        </p:grpSpPr>
        <p:sp>
          <p:nvSpPr>
            <p:cNvPr id="56" name="직사각형 55"/>
            <p:cNvSpPr/>
            <p:nvPr/>
          </p:nvSpPr>
          <p:spPr>
            <a:xfrm rot="16200000">
              <a:off x="961460" y="2041594"/>
              <a:ext cx="128345" cy="1283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직사각형 56"/>
            <p:cNvSpPr/>
            <p:nvPr/>
          </p:nvSpPr>
          <p:spPr>
            <a:xfrm rot="16200000">
              <a:off x="1028934" y="1989939"/>
              <a:ext cx="392546" cy="431800"/>
            </a:xfrm>
            <a:prstGeom prst="rect">
              <a:avLst/>
            </a:prstGeom>
            <a:noFill/>
            <a:ln w="3810">
              <a:solidFill>
                <a:schemeClr val="tx1">
                  <a:alpha val="6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1127274" y="2053406"/>
              <a:ext cx="292832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18000" tIns="0" rIns="18000" bIns="0" rtlCol="0">
              <a:spAutoFit/>
            </a:bodyPr>
            <a:lstStyle/>
            <a:p>
              <a:pPr algn="ctr"/>
              <a:r>
                <a:rPr lang="en-US" altLang="ko-KR" sz="3000" dirty="0">
                  <a:solidFill>
                    <a:srgbClr val="5C1818"/>
                  </a:solidFill>
                  <a:latin typeface="Arial Black" panose="020B0A04020102020204" pitchFamily="34" charset="0"/>
                  <a:cs typeface="Arial" panose="020B0604020202020204" pitchFamily="34" charset="0"/>
                </a:rPr>
                <a:t>6</a:t>
              </a:r>
            </a:p>
          </p:txBody>
        </p:sp>
      </p:grpSp>
      <p:sp>
        <p:nvSpPr>
          <p:cNvPr id="59" name="TextBox 58"/>
          <p:cNvSpPr txBox="1"/>
          <p:nvPr/>
        </p:nvSpPr>
        <p:spPr>
          <a:xfrm>
            <a:off x="957123" y="589001"/>
            <a:ext cx="1769715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ko-KR" altLang="en-US" sz="3600" spc="-15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추가기능</a:t>
            </a:r>
            <a:endParaRPr lang="ko-KR" altLang="en-US" sz="3600" spc="-1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21601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777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그룹 54"/>
          <p:cNvGrpSpPr/>
          <p:nvPr/>
        </p:nvGrpSpPr>
        <p:grpSpPr>
          <a:xfrm>
            <a:off x="372468" y="277900"/>
            <a:ext cx="479647" cy="505505"/>
            <a:chOff x="961460" y="2009566"/>
            <a:chExt cx="479647" cy="505505"/>
          </a:xfrm>
        </p:grpSpPr>
        <p:sp>
          <p:nvSpPr>
            <p:cNvPr id="56" name="직사각형 55"/>
            <p:cNvSpPr/>
            <p:nvPr/>
          </p:nvSpPr>
          <p:spPr>
            <a:xfrm rot="16200000">
              <a:off x="961460" y="2041594"/>
              <a:ext cx="128345" cy="1283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직사각형 56"/>
            <p:cNvSpPr/>
            <p:nvPr/>
          </p:nvSpPr>
          <p:spPr>
            <a:xfrm rot="16200000">
              <a:off x="1028934" y="1989939"/>
              <a:ext cx="392546" cy="431800"/>
            </a:xfrm>
            <a:prstGeom prst="rect">
              <a:avLst/>
            </a:prstGeom>
            <a:noFill/>
            <a:ln w="3810">
              <a:solidFill>
                <a:schemeClr val="tx1">
                  <a:alpha val="6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1127274" y="2053406"/>
              <a:ext cx="292832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18000" tIns="0" rIns="18000" bIns="0" rtlCol="0">
              <a:spAutoFit/>
            </a:bodyPr>
            <a:lstStyle/>
            <a:p>
              <a:pPr algn="ctr"/>
              <a:r>
                <a:rPr lang="en-US" altLang="ko-KR" sz="3000" dirty="0">
                  <a:solidFill>
                    <a:srgbClr val="5C1818"/>
                  </a:solidFill>
                  <a:latin typeface="Arial Black" panose="020B0A04020102020204" pitchFamily="34" charset="0"/>
                  <a:cs typeface="Arial" panose="020B0604020202020204" pitchFamily="34" charset="0"/>
                </a:rPr>
                <a:t>6</a:t>
              </a:r>
            </a:p>
          </p:txBody>
        </p:sp>
      </p:grpSp>
      <p:sp>
        <p:nvSpPr>
          <p:cNvPr id="9" name="모서리가 둥근 직사각형 8"/>
          <p:cNvSpPr/>
          <p:nvPr/>
        </p:nvSpPr>
        <p:spPr>
          <a:xfrm>
            <a:off x="1913148" y="1346219"/>
            <a:ext cx="3348965" cy="360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600" dirty="0" smtClean="0"/>
              <a:t>몇 회의실을 예약할까요</a:t>
            </a:r>
            <a:r>
              <a:rPr lang="en-US" altLang="ko-KR" sz="1600" dirty="0" smtClean="0"/>
              <a:t>? (ex. 201)</a:t>
            </a:r>
            <a:endParaRPr lang="ko-KR" altLang="en-US" sz="1050" dirty="0"/>
          </a:p>
        </p:txBody>
      </p:sp>
      <p:sp>
        <p:nvSpPr>
          <p:cNvPr id="10" name="모서리가 둥근 직사각형 9"/>
          <p:cNvSpPr/>
          <p:nvPr/>
        </p:nvSpPr>
        <p:spPr>
          <a:xfrm>
            <a:off x="7082287" y="856825"/>
            <a:ext cx="2941908" cy="36000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b="1" i="1" u="sng" dirty="0" smtClean="0"/>
              <a:t>오늘</a:t>
            </a:r>
            <a:r>
              <a:rPr lang="en-US" altLang="ko-KR" sz="1600" dirty="0" smtClean="0"/>
              <a:t> </a:t>
            </a:r>
            <a:r>
              <a:rPr lang="ko-KR" altLang="en-US" sz="1600" b="1" i="1" u="sng" dirty="0" smtClean="0"/>
              <a:t>오후 </a:t>
            </a:r>
            <a:r>
              <a:rPr lang="en-US" altLang="ko-KR" sz="1600" b="1" i="1" u="sng" dirty="0" smtClean="0"/>
              <a:t>3</a:t>
            </a:r>
            <a:r>
              <a:rPr lang="ko-KR" altLang="en-US" sz="1600" b="1" i="1" u="sng" dirty="0" smtClean="0"/>
              <a:t>시</a:t>
            </a:r>
            <a:r>
              <a:rPr lang="ko-KR" altLang="en-US" sz="1600" dirty="0" smtClean="0"/>
              <a:t>에 </a:t>
            </a:r>
            <a:r>
              <a:rPr lang="ko-KR" altLang="en-US" sz="1600" dirty="0" err="1" smtClean="0"/>
              <a:t>예약좀</a:t>
            </a:r>
            <a:r>
              <a:rPr lang="ko-KR" altLang="en-US" sz="1600" dirty="0" smtClean="0"/>
              <a:t> 할게</a:t>
            </a:r>
            <a:endParaRPr lang="ko-KR" altLang="en-US" sz="1600" dirty="0"/>
          </a:p>
        </p:txBody>
      </p:sp>
      <p:sp>
        <p:nvSpPr>
          <p:cNvPr id="13" name="TextBox 12"/>
          <p:cNvSpPr txBox="1"/>
          <p:nvPr/>
        </p:nvSpPr>
        <p:spPr>
          <a:xfrm>
            <a:off x="957123" y="235321"/>
            <a:ext cx="3193182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ko-KR" altLang="en-US" sz="3600" spc="-15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추가기능</a:t>
            </a:r>
            <a:r>
              <a:rPr lang="ko-KR" altLang="en-US" sz="3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3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ko-KR" altLang="en-US" sz="1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자연어 처리</a:t>
            </a:r>
            <a:endParaRPr lang="ko-KR" altLang="en-US" sz="3600" spc="-1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모서리가 둥근 직사각형 14"/>
          <p:cNvSpPr/>
          <p:nvPr/>
        </p:nvSpPr>
        <p:spPr>
          <a:xfrm>
            <a:off x="9376913" y="1576825"/>
            <a:ext cx="647282" cy="36000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201</a:t>
            </a:r>
            <a:endParaRPr lang="ko-KR" altLang="en-US" sz="1600" dirty="0"/>
          </a:p>
        </p:txBody>
      </p:sp>
      <p:sp>
        <p:nvSpPr>
          <p:cNvPr id="16" name="모서리가 둥근 직사각형 15"/>
          <p:cNvSpPr/>
          <p:nvPr/>
        </p:nvSpPr>
        <p:spPr>
          <a:xfrm>
            <a:off x="1913148" y="1936825"/>
            <a:ext cx="2555335" cy="360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600" dirty="0" err="1" smtClean="0"/>
              <a:t>회의제목을</a:t>
            </a:r>
            <a:r>
              <a:rPr lang="en-US" altLang="ko-KR" sz="1600" dirty="0" smtClean="0"/>
              <a:t> </a:t>
            </a:r>
            <a:r>
              <a:rPr lang="ko-KR" altLang="en-US" sz="1600" dirty="0" smtClean="0"/>
              <a:t>입력해주세요</a:t>
            </a:r>
            <a:r>
              <a:rPr lang="en-US" altLang="ko-KR" sz="1600" dirty="0" smtClean="0"/>
              <a:t>.</a:t>
            </a:r>
            <a:endParaRPr lang="ko-KR" altLang="en-US" sz="1050" dirty="0"/>
          </a:p>
        </p:txBody>
      </p:sp>
      <p:sp>
        <p:nvSpPr>
          <p:cNvPr id="17" name="모서리가 둥근 직사각형 16"/>
          <p:cNvSpPr/>
          <p:nvPr/>
        </p:nvSpPr>
        <p:spPr>
          <a:xfrm>
            <a:off x="8850702" y="2296825"/>
            <a:ext cx="1173493" cy="36000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 err="1" smtClean="0"/>
              <a:t>인턴면담</a:t>
            </a:r>
            <a:endParaRPr lang="ko-KR" altLang="en-US" sz="1600" dirty="0"/>
          </a:p>
        </p:txBody>
      </p:sp>
      <p:sp>
        <p:nvSpPr>
          <p:cNvPr id="18" name="모서리가 둥근 직사각형 17"/>
          <p:cNvSpPr/>
          <p:nvPr/>
        </p:nvSpPr>
        <p:spPr>
          <a:xfrm>
            <a:off x="1913148" y="2656825"/>
            <a:ext cx="2237157" cy="360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600" dirty="0" smtClean="0"/>
              <a:t>성함이 어떻게 되세요</a:t>
            </a:r>
            <a:r>
              <a:rPr lang="en-US" altLang="ko-KR" sz="1600" dirty="0" smtClean="0"/>
              <a:t>?</a:t>
            </a:r>
            <a:endParaRPr lang="ko-KR" altLang="en-US" sz="1050" dirty="0"/>
          </a:p>
        </p:txBody>
      </p:sp>
      <p:sp>
        <p:nvSpPr>
          <p:cNvPr id="19" name="모서리가 둥근 직사각형 18"/>
          <p:cNvSpPr/>
          <p:nvPr/>
        </p:nvSpPr>
        <p:spPr>
          <a:xfrm>
            <a:off x="9169879" y="3016825"/>
            <a:ext cx="854316" cy="36000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 smtClean="0"/>
              <a:t>이명진</a:t>
            </a:r>
            <a:endParaRPr lang="ko-KR" altLang="en-US" sz="1600" dirty="0"/>
          </a:p>
        </p:txBody>
      </p:sp>
      <p:sp>
        <p:nvSpPr>
          <p:cNvPr id="20" name="모서리가 둥근 직사각형 19"/>
          <p:cNvSpPr/>
          <p:nvPr/>
        </p:nvSpPr>
        <p:spPr>
          <a:xfrm>
            <a:off x="1913147" y="3376825"/>
            <a:ext cx="3271328" cy="360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600" dirty="0" err="1" smtClean="0"/>
              <a:t>몇시에</a:t>
            </a:r>
            <a:r>
              <a:rPr lang="ko-KR" altLang="en-US" sz="1600" dirty="0" smtClean="0"/>
              <a:t> 끝나세요</a:t>
            </a:r>
            <a:r>
              <a:rPr lang="en-US" altLang="ko-KR" sz="1600" dirty="0" smtClean="0"/>
              <a:t>? (ex. 17:30)</a:t>
            </a:r>
            <a:endParaRPr lang="ko-KR" altLang="en-US" sz="1050" dirty="0"/>
          </a:p>
        </p:txBody>
      </p:sp>
      <p:sp>
        <p:nvSpPr>
          <p:cNvPr id="21" name="모서리가 둥근 직사각형 20"/>
          <p:cNvSpPr/>
          <p:nvPr/>
        </p:nvSpPr>
        <p:spPr>
          <a:xfrm>
            <a:off x="9169879" y="3736825"/>
            <a:ext cx="854316" cy="36000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17:30</a:t>
            </a:r>
            <a:endParaRPr lang="ko-KR" altLang="en-US" sz="1600" dirty="0"/>
          </a:p>
        </p:txBody>
      </p:sp>
      <p:sp>
        <p:nvSpPr>
          <p:cNvPr id="22" name="모서리가 둥근 직사각형 21"/>
          <p:cNvSpPr/>
          <p:nvPr/>
        </p:nvSpPr>
        <p:spPr>
          <a:xfrm>
            <a:off x="1913147" y="4435510"/>
            <a:ext cx="3676770" cy="182726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sz="1600" dirty="0" smtClean="0"/>
              <a:t>예약 </a:t>
            </a:r>
            <a:r>
              <a:rPr lang="ko-KR" altLang="en-US" sz="1600" dirty="0"/>
              <a:t>번호</a:t>
            </a:r>
            <a:r>
              <a:rPr lang="en-US" altLang="ko-KR" sz="1600" dirty="0"/>
              <a:t>: </a:t>
            </a:r>
            <a:r>
              <a:rPr lang="en-US" altLang="ko-KR" sz="1600" dirty="0" smtClean="0"/>
              <a:t>65</a:t>
            </a:r>
            <a:endParaRPr lang="en-US" altLang="ko-KR" sz="1600" dirty="0"/>
          </a:p>
          <a:p>
            <a:r>
              <a:rPr lang="ko-KR" altLang="en-US" sz="1600" dirty="0"/>
              <a:t>회의실</a:t>
            </a:r>
            <a:r>
              <a:rPr lang="en-US" altLang="ko-KR" sz="1600" dirty="0" smtClean="0"/>
              <a:t>: 201</a:t>
            </a:r>
            <a:endParaRPr lang="en-US" altLang="ko-KR" sz="1600" dirty="0"/>
          </a:p>
          <a:p>
            <a:r>
              <a:rPr lang="ko-KR" altLang="en-US" sz="1600" dirty="0"/>
              <a:t>신청자</a:t>
            </a:r>
            <a:r>
              <a:rPr lang="en-US" altLang="ko-KR" sz="1600" dirty="0" smtClean="0"/>
              <a:t>: </a:t>
            </a:r>
            <a:r>
              <a:rPr lang="ko-KR" altLang="en-US" sz="1600" dirty="0" smtClean="0"/>
              <a:t>이명진</a:t>
            </a:r>
            <a:endParaRPr lang="en-US" altLang="ko-KR" sz="1600" dirty="0"/>
          </a:p>
          <a:p>
            <a:r>
              <a:rPr lang="ko-KR" altLang="en-US" sz="1600" dirty="0"/>
              <a:t>회의 제목</a:t>
            </a:r>
            <a:r>
              <a:rPr lang="en-US" altLang="ko-KR" sz="1600" dirty="0" smtClean="0"/>
              <a:t>: </a:t>
            </a:r>
            <a:r>
              <a:rPr lang="ko-KR" altLang="en-US" sz="1600" dirty="0" err="1" smtClean="0"/>
              <a:t>인턴면담</a:t>
            </a:r>
            <a:endParaRPr lang="en-US" altLang="ko-KR" sz="1600" dirty="0"/>
          </a:p>
          <a:p>
            <a:r>
              <a:rPr lang="ko-KR" altLang="en-US" sz="1600" dirty="0"/>
              <a:t>회의 일자</a:t>
            </a:r>
            <a:r>
              <a:rPr lang="en-US" altLang="ko-KR" sz="1600" dirty="0" smtClean="0"/>
              <a:t>: 2018-06-16</a:t>
            </a:r>
            <a:endParaRPr lang="en-US" altLang="ko-KR" sz="1600" dirty="0"/>
          </a:p>
          <a:p>
            <a:r>
              <a:rPr lang="ko-KR" altLang="en-US" sz="1600" dirty="0"/>
              <a:t>회의 시작 시간</a:t>
            </a:r>
            <a:r>
              <a:rPr lang="en-US" altLang="ko-KR" sz="1600" dirty="0" smtClean="0"/>
              <a:t>: 15:00:00</a:t>
            </a:r>
            <a:endParaRPr lang="en-US" altLang="ko-KR" sz="1600" dirty="0"/>
          </a:p>
          <a:p>
            <a:r>
              <a:rPr lang="ko-KR" altLang="en-US" sz="1600" dirty="0"/>
              <a:t>회의 종료 시간</a:t>
            </a:r>
            <a:r>
              <a:rPr lang="en-US" altLang="ko-KR" sz="1600" dirty="0" smtClean="0"/>
              <a:t>: 17:30:00</a:t>
            </a:r>
            <a:endParaRPr lang="ko-KR" altLang="en-US" sz="1600" dirty="0"/>
          </a:p>
        </p:txBody>
      </p:sp>
      <p:sp>
        <p:nvSpPr>
          <p:cNvPr id="23" name="모서리가 둥근 직사각형 22"/>
          <p:cNvSpPr/>
          <p:nvPr/>
        </p:nvSpPr>
        <p:spPr>
          <a:xfrm>
            <a:off x="1913147" y="3995656"/>
            <a:ext cx="3676770" cy="3600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sz="1600" dirty="0"/>
              <a:t>'</a:t>
            </a:r>
            <a:r>
              <a:rPr lang="ko-KR" altLang="en-US" sz="1600" dirty="0"/>
              <a:t>이명진</a:t>
            </a:r>
            <a:r>
              <a:rPr lang="en-US" altLang="ko-KR" sz="1600" dirty="0"/>
              <a:t>'</a:t>
            </a:r>
            <a:r>
              <a:rPr lang="ko-KR" altLang="en-US" sz="1600" dirty="0"/>
              <a:t>님의 예약이 완료되었습니다</a:t>
            </a:r>
            <a:r>
              <a:rPr lang="en-US" altLang="ko-KR" sz="1600" dirty="0"/>
              <a:t>.</a:t>
            </a:r>
          </a:p>
        </p:txBody>
      </p:sp>
      <p:cxnSp>
        <p:nvCxnSpPr>
          <p:cNvPr id="25" name="직선 화살표 연결선 24"/>
          <p:cNvCxnSpPr/>
          <p:nvPr/>
        </p:nvCxnSpPr>
        <p:spPr>
          <a:xfrm>
            <a:off x="6607836" y="696577"/>
            <a:ext cx="599540" cy="268739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3" name="직사각형 2"/>
          <p:cNvSpPr/>
          <p:nvPr/>
        </p:nvSpPr>
        <p:spPr>
          <a:xfrm>
            <a:off x="6066426" y="410723"/>
            <a:ext cx="6460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solidFill>
                  <a:srgbClr val="C00000"/>
                </a:solidFill>
              </a:rPr>
              <a:t>date</a:t>
            </a:r>
            <a:endParaRPr lang="ko-KR" altLang="en-US" dirty="0">
              <a:solidFill>
                <a:srgbClr val="C00000"/>
              </a:solidFill>
            </a:endParaRPr>
          </a:p>
        </p:txBody>
      </p:sp>
      <p:cxnSp>
        <p:nvCxnSpPr>
          <p:cNvPr id="26" name="직선 화살표 연결선 25"/>
          <p:cNvCxnSpPr/>
          <p:nvPr/>
        </p:nvCxnSpPr>
        <p:spPr>
          <a:xfrm>
            <a:off x="7471713" y="623157"/>
            <a:ext cx="599540" cy="268739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27" name="직사각형 26"/>
          <p:cNvSpPr/>
          <p:nvPr/>
        </p:nvSpPr>
        <p:spPr>
          <a:xfrm>
            <a:off x="6701293" y="301776"/>
            <a:ext cx="11601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err="1" smtClean="0">
                <a:solidFill>
                  <a:srgbClr val="C00000"/>
                </a:solidFill>
              </a:rPr>
              <a:t>startTime</a:t>
            </a:r>
            <a:endParaRPr lang="ko-KR" altLang="en-US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3107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챗봇시연동영상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395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순서도: 처리 4"/>
          <p:cNvSpPr/>
          <p:nvPr/>
        </p:nvSpPr>
        <p:spPr>
          <a:xfrm>
            <a:off x="3443470" y="2774826"/>
            <a:ext cx="2189586" cy="1078302"/>
          </a:xfrm>
          <a:prstGeom prst="flowChartProcess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메뉴 출력</a:t>
            </a:r>
            <a:endParaRPr lang="ko-KR" altLang="en-US" dirty="0"/>
          </a:p>
        </p:txBody>
      </p:sp>
      <p:sp>
        <p:nvSpPr>
          <p:cNvPr id="8" name="순서도: 수행의 시작/종료 7"/>
          <p:cNvSpPr/>
          <p:nvPr/>
        </p:nvSpPr>
        <p:spPr>
          <a:xfrm>
            <a:off x="372467" y="2782015"/>
            <a:ext cx="2189586" cy="1078302"/>
          </a:xfrm>
          <a:prstGeom prst="flowChartTerminator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인사하기</a:t>
            </a:r>
            <a:endParaRPr lang="ko-KR" altLang="en-US" dirty="0"/>
          </a:p>
        </p:txBody>
      </p:sp>
      <p:cxnSp>
        <p:nvCxnSpPr>
          <p:cNvPr id="14" name="직선 화살표 연결선 13"/>
          <p:cNvCxnSpPr>
            <a:stCxn id="8" idx="3"/>
            <a:endCxn id="5" idx="1"/>
          </p:cNvCxnSpPr>
          <p:nvPr/>
        </p:nvCxnSpPr>
        <p:spPr>
          <a:xfrm flipV="1">
            <a:off x="2562053" y="3313977"/>
            <a:ext cx="881417" cy="718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18" name="직사각형 17"/>
          <p:cNvSpPr/>
          <p:nvPr/>
        </p:nvSpPr>
        <p:spPr>
          <a:xfrm>
            <a:off x="6514474" y="319178"/>
            <a:ext cx="2189586" cy="1078302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rgbClr val="C00000"/>
                </a:solidFill>
              </a:rPr>
              <a:t>1. </a:t>
            </a:r>
            <a:r>
              <a:rPr lang="ko-KR" altLang="en-US" dirty="0" smtClean="0">
                <a:solidFill>
                  <a:srgbClr val="C00000"/>
                </a:solidFill>
              </a:rPr>
              <a:t>회의실 예약</a:t>
            </a:r>
            <a:endParaRPr lang="ko-KR" altLang="en-US" dirty="0">
              <a:solidFill>
                <a:srgbClr val="C00000"/>
              </a:solidFill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6514474" y="1569999"/>
            <a:ext cx="2189586" cy="1078302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>
                <a:solidFill>
                  <a:srgbClr val="C00000"/>
                </a:solidFill>
              </a:rPr>
              <a:t>2. </a:t>
            </a:r>
            <a:r>
              <a:rPr lang="ko-KR" altLang="en-US" sz="1600" dirty="0" err="1" smtClean="0">
                <a:solidFill>
                  <a:srgbClr val="C00000"/>
                </a:solidFill>
              </a:rPr>
              <a:t>날짜별</a:t>
            </a:r>
            <a:r>
              <a:rPr lang="ko-KR" altLang="en-US" sz="1600" dirty="0" smtClean="0">
                <a:solidFill>
                  <a:srgbClr val="C00000"/>
                </a:solidFill>
              </a:rPr>
              <a:t> 예약 현황</a:t>
            </a:r>
            <a:endParaRPr lang="ko-KR" altLang="en-US" sz="1600" dirty="0">
              <a:solidFill>
                <a:srgbClr val="C00000"/>
              </a:solidFill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6514474" y="3965273"/>
            <a:ext cx="2189586" cy="1078302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C00000"/>
                </a:solidFill>
              </a:rPr>
              <a:t>4</a:t>
            </a:r>
            <a:r>
              <a:rPr lang="en-US" altLang="ko-KR" dirty="0" smtClean="0">
                <a:solidFill>
                  <a:srgbClr val="C00000"/>
                </a:solidFill>
              </a:rPr>
              <a:t>. </a:t>
            </a:r>
            <a:r>
              <a:rPr lang="ko-KR" altLang="en-US" dirty="0" smtClean="0">
                <a:solidFill>
                  <a:srgbClr val="C00000"/>
                </a:solidFill>
              </a:rPr>
              <a:t>날짜 수정</a:t>
            </a:r>
            <a:endParaRPr lang="ko-KR" altLang="en-US" dirty="0">
              <a:solidFill>
                <a:srgbClr val="C00000"/>
              </a:solidFill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6514474" y="5162910"/>
            <a:ext cx="2189586" cy="1078302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C00000"/>
                </a:solidFill>
              </a:rPr>
              <a:t>5</a:t>
            </a:r>
            <a:r>
              <a:rPr lang="en-US" altLang="ko-KR" dirty="0" smtClean="0">
                <a:solidFill>
                  <a:srgbClr val="C00000"/>
                </a:solidFill>
              </a:rPr>
              <a:t>. </a:t>
            </a:r>
            <a:r>
              <a:rPr lang="ko-KR" altLang="en-US" dirty="0" smtClean="0">
                <a:solidFill>
                  <a:srgbClr val="C00000"/>
                </a:solidFill>
              </a:rPr>
              <a:t>예약 취소</a:t>
            </a:r>
            <a:endParaRPr lang="ko-KR" altLang="en-US" dirty="0">
              <a:solidFill>
                <a:srgbClr val="C00000"/>
              </a:solidFill>
            </a:endParaRPr>
          </a:p>
        </p:txBody>
      </p:sp>
      <p:sp>
        <p:nvSpPr>
          <p:cNvPr id="15" name="순서도: 처리 14"/>
          <p:cNvSpPr/>
          <p:nvPr/>
        </p:nvSpPr>
        <p:spPr>
          <a:xfrm>
            <a:off x="9798853" y="2767636"/>
            <a:ext cx="2189586" cy="1078302"/>
          </a:xfrm>
          <a:prstGeom prst="flowChartProcess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메뉴 출력</a:t>
            </a:r>
            <a:endParaRPr lang="ko-KR" altLang="en-US" dirty="0"/>
          </a:p>
        </p:txBody>
      </p:sp>
      <p:cxnSp>
        <p:nvCxnSpPr>
          <p:cNvPr id="4" name="꺾인 연결선 3"/>
          <p:cNvCxnSpPr>
            <a:stCxn id="5" idx="3"/>
            <a:endCxn id="18" idx="1"/>
          </p:cNvCxnSpPr>
          <p:nvPr/>
        </p:nvCxnSpPr>
        <p:spPr>
          <a:xfrm flipV="1">
            <a:off x="5633056" y="858329"/>
            <a:ext cx="881418" cy="245564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꺾인 연결선 18"/>
          <p:cNvCxnSpPr>
            <a:stCxn id="5" idx="3"/>
            <a:endCxn id="21" idx="1"/>
          </p:cNvCxnSpPr>
          <p:nvPr/>
        </p:nvCxnSpPr>
        <p:spPr>
          <a:xfrm flipV="1">
            <a:off x="5633056" y="2109150"/>
            <a:ext cx="881418" cy="120482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꺾인 연결선 23"/>
          <p:cNvCxnSpPr>
            <a:stCxn id="5" idx="3"/>
            <a:endCxn id="22" idx="1"/>
          </p:cNvCxnSpPr>
          <p:nvPr/>
        </p:nvCxnSpPr>
        <p:spPr>
          <a:xfrm>
            <a:off x="5633056" y="3313977"/>
            <a:ext cx="881418" cy="119044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꺾인 연결선 25"/>
          <p:cNvCxnSpPr>
            <a:stCxn id="5" idx="3"/>
            <a:endCxn id="23" idx="1"/>
          </p:cNvCxnSpPr>
          <p:nvPr/>
        </p:nvCxnSpPr>
        <p:spPr>
          <a:xfrm>
            <a:off x="5633056" y="3313977"/>
            <a:ext cx="881418" cy="238808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꺾인 연결선 27"/>
          <p:cNvCxnSpPr>
            <a:stCxn id="18" idx="3"/>
          </p:cNvCxnSpPr>
          <p:nvPr/>
        </p:nvCxnSpPr>
        <p:spPr>
          <a:xfrm>
            <a:off x="8704060" y="858329"/>
            <a:ext cx="1094793" cy="244845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꺾인 연결선 30"/>
          <p:cNvCxnSpPr>
            <a:stCxn id="21" idx="3"/>
          </p:cNvCxnSpPr>
          <p:nvPr/>
        </p:nvCxnSpPr>
        <p:spPr>
          <a:xfrm>
            <a:off x="8704060" y="2109150"/>
            <a:ext cx="1094793" cy="119763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꺾인 연결선 33"/>
          <p:cNvCxnSpPr>
            <a:stCxn id="22" idx="3"/>
          </p:cNvCxnSpPr>
          <p:nvPr/>
        </p:nvCxnSpPr>
        <p:spPr>
          <a:xfrm flipV="1">
            <a:off x="8704060" y="3306787"/>
            <a:ext cx="1094793" cy="119763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꺾인 연결선 36"/>
          <p:cNvCxnSpPr>
            <a:stCxn id="23" idx="3"/>
          </p:cNvCxnSpPr>
          <p:nvPr/>
        </p:nvCxnSpPr>
        <p:spPr>
          <a:xfrm flipV="1">
            <a:off x="8704060" y="3306787"/>
            <a:ext cx="1094793" cy="239527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55" name="그룹 54"/>
          <p:cNvGrpSpPr/>
          <p:nvPr/>
        </p:nvGrpSpPr>
        <p:grpSpPr>
          <a:xfrm>
            <a:off x="372468" y="631580"/>
            <a:ext cx="479647" cy="505505"/>
            <a:chOff x="961460" y="2009566"/>
            <a:chExt cx="479647" cy="505505"/>
          </a:xfrm>
        </p:grpSpPr>
        <p:sp>
          <p:nvSpPr>
            <p:cNvPr id="56" name="직사각형 55"/>
            <p:cNvSpPr/>
            <p:nvPr/>
          </p:nvSpPr>
          <p:spPr>
            <a:xfrm rot="16200000">
              <a:off x="961460" y="2041594"/>
              <a:ext cx="128345" cy="1283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직사각형 56"/>
            <p:cNvSpPr/>
            <p:nvPr/>
          </p:nvSpPr>
          <p:spPr>
            <a:xfrm rot="16200000">
              <a:off x="1028934" y="1989939"/>
              <a:ext cx="392546" cy="431800"/>
            </a:xfrm>
            <a:prstGeom prst="rect">
              <a:avLst/>
            </a:prstGeom>
            <a:noFill/>
            <a:ln w="3810">
              <a:solidFill>
                <a:schemeClr val="tx1">
                  <a:alpha val="6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1127274" y="2053406"/>
              <a:ext cx="292832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18000" tIns="0" rIns="18000" bIns="0" rtlCol="0">
              <a:spAutoFit/>
            </a:bodyPr>
            <a:lstStyle/>
            <a:p>
              <a:pPr algn="ctr"/>
              <a:r>
                <a:rPr lang="en-US" altLang="ko-KR" sz="3000" dirty="0">
                  <a:solidFill>
                    <a:srgbClr val="5C1818"/>
                  </a:solidFill>
                  <a:latin typeface="Arial Black" panose="020B0A04020102020204" pitchFamily="34" charset="0"/>
                  <a:cs typeface="Arial" panose="020B0604020202020204" pitchFamily="34" charset="0"/>
                </a:rPr>
                <a:t>2</a:t>
              </a:r>
            </a:p>
          </p:txBody>
        </p:sp>
      </p:grpSp>
      <p:sp>
        <p:nvSpPr>
          <p:cNvPr id="59" name="TextBox 58"/>
          <p:cNvSpPr txBox="1"/>
          <p:nvPr/>
        </p:nvSpPr>
        <p:spPr>
          <a:xfrm>
            <a:off x="957123" y="589001"/>
            <a:ext cx="1712007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ko-KR" altLang="en-US" sz="3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설계 </a:t>
            </a:r>
            <a:r>
              <a:rPr lang="en-US" altLang="ko-KR" sz="3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ko-KR" altLang="en-US" sz="1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안내</a:t>
            </a:r>
            <a:endParaRPr lang="ko-KR" altLang="en-US" sz="3600" spc="-1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6514474" y="2767636"/>
            <a:ext cx="2189586" cy="1078302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>
                <a:solidFill>
                  <a:srgbClr val="C00000"/>
                </a:solidFill>
              </a:rPr>
              <a:t>3. </a:t>
            </a:r>
            <a:r>
              <a:rPr lang="ko-KR" altLang="en-US" dirty="0" smtClean="0">
                <a:solidFill>
                  <a:srgbClr val="C00000"/>
                </a:solidFill>
              </a:rPr>
              <a:t>나의 예약 확인</a:t>
            </a:r>
            <a:endParaRPr lang="ko-KR" altLang="en-US" dirty="0">
              <a:solidFill>
                <a:srgbClr val="C00000"/>
              </a:solidFill>
            </a:endParaRPr>
          </a:p>
        </p:txBody>
      </p:sp>
      <p:cxnSp>
        <p:nvCxnSpPr>
          <p:cNvPr id="27" name="꺾인 연결선 26"/>
          <p:cNvCxnSpPr>
            <a:stCxn id="5" idx="3"/>
            <a:endCxn id="25" idx="1"/>
          </p:cNvCxnSpPr>
          <p:nvPr/>
        </p:nvCxnSpPr>
        <p:spPr>
          <a:xfrm flipV="1">
            <a:off x="5633056" y="3306787"/>
            <a:ext cx="881418" cy="719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꺾인 연결선 37"/>
          <p:cNvCxnSpPr>
            <a:stCxn id="25" idx="3"/>
          </p:cNvCxnSpPr>
          <p:nvPr/>
        </p:nvCxnSpPr>
        <p:spPr>
          <a:xfrm>
            <a:off x="8704060" y="3306787"/>
            <a:ext cx="1094793" cy="1270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4717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평행 사변형 4"/>
          <p:cNvSpPr/>
          <p:nvPr/>
        </p:nvSpPr>
        <p:spPr>
          <a:xfrm>
            <a:off x="3443471" y="2143667"/>
            <a:ext cx="2344854" cy="1078302"/>
          </a:xfrm>
          <a:prstGeom prst="parallelogram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예약 정보 입력</a:t>
            </a:r>
            <a:endParaRPr lang="en-US" altLang="ko-KR" dirty="0" smtClean="0"/>
          </a:p>
          <a:p>
            <a:pPr algn="ctr"/>
            <a:r>
              <a:rPr lang="en-US" altLang="ko-KR" sz="1100" dirty="0" smtClean="0"/>
              <a:t>(</a:t>
            </a:r>
            <a:r>
              <a:rPr lang="ko-KR" altLang="en-US" sz="1100" dirty="0" smtClean="0"/>
              <a:t>회의실</a:t>
            </a:r>
            <a:r>
              <a:rPr lang="en-US" altLang="ko-KR" sz="1100" dirty="0" smtClean="0"/>
              <a:t>, </a:t>
            </a:r>
            <a:r>
              <a:rPr lang="ko-KR" altLang="en-US" sz="1100" dirty="0" smtClean="0"/>
              <a:t>회의 제목</a:t>
            </a:r>
            <a:r>
              <a:rPr lang="en-US" altLang="ko-KR" sz="1100" dirty="0" smtClean="0"/>
              <a:t>, </a:t>
            </a:r>
            <a:r>
              <a:rPr lang="ko-KR" altLang="en-US" sz="1100" dirty="0" smtClean="0"/>
              <a:t>이름</a:t>
            </a:r>
            <a:r>
              <a:rPr lang="en-US" altLang="ko-KR" sz="1100" dirty="0" smtClean="0"/>
              <a:t>, </a:t>
            </a:r>
            <a:r>
              <a:rPr lang="ko-KR" altLang="en-US" sz="1100" dirty="0" smtClean="0"/>
              <a:t>날짜</a:t>
            </a:r>
            <a:r>
              <a:rPr lang="en-US" altLang="ko-KR" sz="1100" dirty="0" smtClean="0"/>
              <a:t>)</a:t>
            </a:r>
            <a:endParaRPr lang="ko-KR" altLang="en-US" dirty="0"/>
          </a:p>
        </p:txBody>
      </p:sp>
      <p:sp>
        <p:nvSpPr>
          <p:cNvPr id="8" name="순서도: 수행의 시작/종료 7"/>
          <p:cNvSpPr/>
          <p:nvPr/>
        </p:nvSpPr>
        <p:spPr>
          <a:xfrm>
            <a:off x="163902" y="2143667"/>
            <a:ext cx="2398152" cy="1078302"/>
          </a:xfrm>
          <a:prstGeom prst="flowChartTerminator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1. </a:t>
            </a:r>
            <a:r>
              <a:rPr lang="ko-KR" altLang="en-US" dirty="0" smtClean="0"/>
              <a:t>회의실 예약</a:t>
            </a:r>
            <a:endParaRPr lang="ko-KR" altLang="en-US" dirty="0"/>
          </a:p>
        </p:txBody>
      </p:sp>
      <p:cxnSp>
        <p:nvCxnSpPr>
          <p:cNvPr id="14" name="직선 화살표 연결선 13"/>
          <p:cNvCxnSpPr>
            <a:stCxn id="8" idx="3"/>
            <a:endCxn id="5" idx="5"/>
          </p:cNvCxnSpPr>
          <p:nvPr/>
        </p:nvCxnSpPr>
        <p:spPr>
          <a:xfrm>
            <a:off x="2562054" y="2682818"/>
            <a:ext cx="101620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15" name="다이아몬드 14"/>
          <p:cNvSpPr/>
          <p:nvPr/>
        </p:nvSpPr>
        <p:spPr>
          <a:xfrm>
            <a:off x="6514474" y="2147976"/>
            <a:ext cx="2189586" cy="1078302"/>
          </a:xfrm>
          <a:prstGeom prst="diamond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 smtClean="0"/>
              <a:t>해당 날짜 중복</a:t>
            </a:r>
            <a:endParaRPr lang="ko-KR" altLang="en-US" sz="1600" dirty="0"/>
          </a:p>
        </p:txBody>
      </p:sp>
      <p:grpSp>
        <p:nvGrpSpPr>
          <p:cNvPr id="55" name="그룹 54"/>
          <p:cNvGrpSpPr/>
          <p:nvPr/>
        </p:nvGrpSpPr>
        <p:grpSpPr>
          <a:xfrm>
            <a:off x="372468" y="631580"/>
            <a:ext cx="479647" cy="505505"/>
            <a:chOff x="961460" y="2009566"/>
            <a:chExt cx="479647" cy="505505"/>
          </a:xfrm>
        </p:grpSpPr>
        <p:sp>
          <p:nvSpPr>
            <p:cNvPr id="56" name="직사각형 55"/>
            <p:cNvSpPr/>
            <p:nvPr/>
          </p:nvSpPr>
          <p:spPr>
            <a:xfrm rot="16200000">
              <a:off x="961460" y="2041594"/>
              <a:ext cx="128345" cy="1283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직사각형 56"/>
            <p:cNvSpPr/>
            <p:nvPr/>
          </p:nvSpPr>
          <p:spPr>
            <a:xfrm rot="16200000">
              <a:off x="1028934" y="1989939"/>
              <a:ext cx="392546" cy="431800"/>
            </a:xfrm>
            <a:prstGeom prst="rect">
              <a:avLst/>
            </a:prstGeom>
            <a:noFill/>
            <a:ln w="3810">
              <a:solidFill>
                <a:schemeClr val="tx1">
                  <a:alpha val="6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1127274" y="2053406"/>
              <a:ext cx="292832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18000" tIns="0" rIns="18000" bIns="0" rtlCol="0">
              <a:spAutoFit/>
            </a:bodyPr>
            <a:lstStyle/>
            <a:p>
              <a:pPr algn="ctr"/>
              <a:r>
                <a:rPr lang="en-US" altLang="ko-KR" sz="3000" dirty="0">
                  <a:solidFill>
                    <a:srgbClr val="5C1818"/>
                  </a:solidFill>
                  <a:latin typeface="Arial Black" panose="020B0A04020102020204" pitchFamily="34" charset="0"/>
                  <a:cs typeface="Arial" panose="020B0604020202020204" pitchFamily="34" charset="0"/>
                </a:rPr>
                <a:t>2</a:t>
              </a:r>
            </a:p>
          </p:txBody>
        </p:sp>
      </p:grpSp>
      <p:sp>
        <p:nvSpPr>
          <p:cNvPr id="59" name="TextBox 58"/>
          <p:cNvSpPr txBox="1"/>
          <p:nvPr/>
        </p:nvSpPr>
        <p:spPr>
          <a:xfrm>
            <a:off x="957123" y="589001"/>
            <a:ext cx="2479846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ko-KR" altLang="en-US" sz="3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설계 </a:t>
            </a:r>
            <a:r>
              <a:rPr lang="en-US" altLang="ko-KR" sz="3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en-US" altLang="ko-KR" sz="1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1. </a:t>
            </a:r>
            <a:r>
              <a:rPr lang="ko-KR" altLang="en-US" sz="1600" spc="-150" dirty="0">
                <a:latin typeface="Arial" panose="020B0604020202020204" pitchFamily="34" charset="0"/>
                <a:cs typeface="Arial" panose="020B0604020202020204" pitchFamily="34" charset="0"/>
              </a:rPr>
              <a:t>회의실 </a:t>
            </a:r>
            <a:r>
              <a:rPr lang="ko-KR" altLang="en-US" sz="1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예약</a:t>
            </a:r>
            <a:endParaRPr lang="ko-KR" altLang="en-US" sz="3600" spc="-1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5" name="직선 화살표 연결선 24"/>
          <p:cNvCxnSpPr>
            <a:stCxn id="5" idx="2"/>
            <a:endCxn id="15" idx="1"/>
          </p:cNvCxnSpPr>
          <p:nvPr/>
        </p:nvCxnSpPr>
        <p:spPr>
          <a:xfrm>
            <a:off x="5653537" y="2682818"/>
            <a:ext cx="860937" cy="430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27" name="순서도: 처리 26"/>
          <p:cNvSpPr/>
          <p:nvPr/>
        </p:nvSpPr>
        <p:spPr>
          <a:xfrm>
            <a:off x="9585477" y="2143667"/>
            <a:ext cx="2189586" cy="1078302"/>
          </a:xfrm>
          <a:prstGeom prst="flowChartProcess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예약 완료</a:t>
            </a:r>
            <a:endParaRPr lang="ko-KR" altLang="en-US" dirty="0"/>
          </a:p>
        </p:txBody>
      </p:sp>
      <p:cxnSp>
        <p:nvCxnSpPr>
          <p:cNvPr id="29" name="직선 화살표 연결선 28"/>
          <p:cNvCxnSpPr>
            <a:stCxn id="15" idx="3"/>
          </p:cNvCxnSpPr>
          <p:nvPr/>
        </p:nvCxnSpPr>
        <p:spPr>
          <a:xfrm flipV="1">
            <a:off x="8704060" y="2682818"/>
            <a:ext cx="881417" cy="430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17" name="직사각형 16"/>
          <p:cNvSpPr/>
          <p:nvPr/>
        </p:nvSpPr>
        <p:spPr>
          <a:xfrm>
            <a:off x="8929805" y="2375041"/>
            <a:ext cx="42992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 smtClean="0"/>
              <a:t>No</a:t>
            </a:r>
            <a:endParaRPr lang="ko-KR" altLang="en-US" dirty="0"/>
          </a:p>
        </p:txBody>
      </p:sp>
      <p:sp>
        <p:nvSpPr>
          <p:cNvPr id="30" name="순서도: 처리 29"/>
          <p:cNvSpPr/>
          <p:nvPr/>
        </p:nvSpPr>
        <p:spPr>
          <a:xfrm>
            <a:off x="9585477" y="3840196"/>
            <a:ext cx="2189586" cy="1078302"/>
          </a:xfrm>
          <a:prstGeom prst="flowChartProcess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오류 메시지 출력</a:t>
            </a:r>
            <a:endParaRPr lang="ko-KR" altLang="en-US" dirty="0"/>
          </a:p>
        </p:txBody>
      </p:sp>
      <p:cxnSp>
        <p:nvCxnSpPr>
          <p:cNvPr id="31" name="꺾인 연결선 30"/>
          <p:cNvCxnSpPr>
            <a:stCxn id="15" idx="2"/>
            <a:endCxn id="30" idx="1"/>
          </p:cNvCxnSpPr>
          <p:nvPr/>
        </p:nvCxnSpPr>
        <p:spPr>
          <a:xfrm rot="16200000" flipH="1">
            <a:off x="8020838" y="2814707"/>
            <a:ext cx="1153069" cy="197621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직사각형 33"/>
          <p:cNvSpPr/>
          <p:nvPr/>
        </p:nvSpPr>
        <p:spPr>
          <a:xfrm>
            <a:off x="7609267" y="4071570"/>
            <a:ext cx="4433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 smtClean="0"/>
              <a:t>Yes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988409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그룹 54"/>
          <p:cNvGrpSpPr/>
          <p:nvPr/>
        </p:nvGrpSpPr>
        <p:grpSpPr>
          <a:xfrm>
            <a:off x="372468" y="631580"/>
            <a:ext cx="479647" cy="505505"/>
            <a:chOff x="961460" y="2009566"/>
            <a:chExt cx="479647" cy="505505"/>
          </a:xfrm>
        </p:grpSpPr>
        <p:sp>
          <p:nvSpPr>
            <p:cNvPr id="56" name="직사각형 55"/>
            <p:cNvSpPr/>
            <p:nvPr/>
          </p:nvSpPr>
          <p:spPr>
            <a:xfrm rot="16200000">
              <a:off x="961460" y="2041594"/>
              <a:ext cx="128345" cy="1283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직사각형 56"/>
            <p:cNvSpPr/>
            <p:nvPr/>
          </p:nvSpPr>
          <p:spPr>
            <a:xfrm rot="16200000">
              <a:off x="1028934" y="1989939"/>
              <a:ext cx="392546" cy="431800"/>
            </a:xfrm>
            <a:prstGeom prst="rect">
              <a:avLst/>
            </a:prstGeom>
            <a:noFill/>
            <a:ln w="3810">
              <a:solidFill>
                <a:schemeClr val="tx1">
                  <a:alpha val="6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1127274" y="2053406"/>
              <a:ext cx="292832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18000" tIns="0" rIns="18000" bIns="0" rtlCol="0">
              <a:spAutoFit/>
            </a:bodyPr>
            <a:lstStyle/>
            <a:p>
              <a:pPr algn="ctr"/>
              <a:r>
                <a:rPr lang="en-US" altLang="ko-KR" sz="3000" dirty="0">
                  <a:solidFill>
                    <a:srgbClr val="5C1818"/>
                  </a:solidFill>
                  <a:latin typeface="Arial Black" panose="020B0A04020102020204" pitchFamily="34" charset="0"/>
                  <a:cs typeface="Arial" panose="020B0604020202020204" pitchFamily="34" charset="0"/>
                </a:rPr>
                <a:t>2</a:t>
              </a:r>
            </a:p>
          </p:txBody>
        </p:sp>
      </p:grpSp>
      <p:sp>
        <p:nvSpPr>
          <p:cNvPr id="59" name="TextBox 58"/>
          <p:cNvSpPr txBox="1"/>
          <p:nvPr/>
        </p:nvSpPr>
        <p:spPr>
          <a:xfrm>
            <a:off x="957123" y="589001"/>
            <a:ext cx="2890215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ko-KR" altLang="en-US" sz="3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설계 </a:t>
            </a:r>
            <a:r>
              <a:rPr lang="en-US" altLang="ko-KR" sz="3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en-US" altLang="ko-KR" sz="1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2. </a:t>
            </a:r>
            <a:r>
              <a:rPr lang="ko-KR" altLang="en-US" sz="1600" spc="-15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날짜별</a:t>
            </a:r>
            <a:r>
              <a:rPr lang="ko-KR" altLang="en-US" sz="1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 예약 현황</a:t>
            </a:r>
            <a:endParaRPr lang="ko-KR" altLang="en-US" sz="3600" spc="-1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순서도: 데이터 15"/>
          <p:cNvSpPr/>
          <p:nvPr/>
        </p:nvSpPr>
        <p:spPr>
          <a:xfrm>
            <a:off x="3357218" y="2143667"/>
            <a:ext cx="2189586" cy="1078302"/>
          </a:xfrm>
          <a:prstGeom prst="flowChartInputOutpu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날짜 입력</a:t>
            </a:r>
            <a:endParaRPr lang="en-US" altLang="ko-KR" dirty="0"/>
          </a:p>
        </p:txBody>
      </p:sp>
      <p:sp>
        <p:nvSpPr>
          <p:cNvPr id="17" name="순서도: 수행의 시작/종료 16"/>
          <p:cNvSpPr/>
          <p:nvPr/>
        </p:nvSpPr>
        <p:spPr>
          <a:xfrm>
            <a:off x="286214" y="2143667"/>
            <a:ext cx="2258578" cy="1078302"/>
          </a:xfrm>
          <a:prstGeom prst="flowChartTerminator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600" dirty="0" smtClean="0"/>
              <a:t>2. </a:t>
            </a:r>
            <a:r>
              <a:rPr lang="ko-KR" altLang="en-US" sz="1600" dirty="0" err="1" smtClean="0"/>
              <a:t>날짜별</a:t>
            </a:r>
            <a:r>
              <a:rPr lang="ko-KR" altLang="en-US" sz="1600" dirty="0" smtClean="0"/>
              <a:t> 예약 현황</a:t>
            </a:r>
            <a:endParaRPr lang="ko-KR" altLang="en-US" sz="1600" dirty="0"/>
          </a:p>
        </p:txBody>
      </p:sp>
      <p:cxnSp>
        <p:nvCxnSpPr>
          <p:cNvPr id="18" name="직선 화살표 연결선 17"/>
          <p:cNvCxnSpPr>
            <a:stCxn id="17" idx="3"/>
            <a:endCxn id="16" idx="2"/>
          </p:cNvCxnSpPr>
          <p:nvPr/>
        </p:nvCxnSpPr>
        <p:spPr>
          <a:xfrm>
            <a:off x="2544792" y="2682818"/>
            <a:ext cx="103138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20" name="직선 화살표 연결선 19"/>
          <p:cNvCxnSpPr>
            <a:stCxn id="16" idx="5"/>
          </p:cNvCxnSpPr>
          <p:nvPr/>
        </p:nvCxnSpPr>
        <p:spPr>
          <a:xfrm>
            <a:off x="5327845" y="2682818"/>
            <a:ext cx="110037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21" name="순서도: 판단 20"/>
          <p:cNvSpPr/>
          <p:nvPr/>
        </p:nvSpPr>
        <p:spPr>
          <a:xfrm>
            <a:off x="6428220" y="2143667"/>
            <a:ext cx="2362107" cy="1078302"/>
          </a:xfrm>
          <a:prstGeom prst="flowChartDecision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해당 날짜</a:t>
            </a:r>
            <a:endParaRPr lang="en-US" altLang="ko-KR" dirty="0" smtClean="0"/>
          </a:p>
        </p:txBody>
      </p:sp>
      <p:sp>
        <p:nvSpPr>
          <p:cNvPr id="22" name="직사각형 21"/>
          <p:cNvSpPr/>
          <p:nvPr/>
        </p:nvSpPr>
        <p:spPr>
          <a:xfrm>
            <a:off x="8966206" y="2375040"/>
            <a:ext cx="4433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 smtClean="0"/>
              <a:t>Yes</a:t>
            </a:r>
            <a:endParaRPr lang="ko-KR" altLang="en-US" dirty="0"/>
          </a:p>
        </p:txBody>
      </p:sp>
      <p:sp>
        <p:nvSpPr>
          <p:cNvPr id="23" name="순서도: 처리 22"/>
          <p:cNvSpPr/>
          <p:nvPr/>
        </p:nvSpPr>
        <p:spPr>
          <a:xfrm>
            <a:off x="9671743" y="3795528"/>
            <a:ext cx="2189586" cy="1078302"/>
          </a:xfrm>
          <a:prstGeom prst="flowChartProcess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오류 메시지 출력</a:t>
            </a:r>
            <a:endParaRPr lang="ko-KR" altLang="en-US" dirty="0"/>
          </a:p>
        </p:txBody>
      </p:sp>
      <p:cxnSp>
        <p:nvCxnSpPr>
          <p:cNvPr id="24" name="꺾인 연결선 23"/>
          <p:cNvCxnSpPr>
            <a:stCxn id="21" idx="2"/>
            <a:endCxn id="23" idx="1"/>
          </p:cNvCxnSpPr>
          <p:nvPr/>
        </p:nvCxnSpPr>
        <p:spPr>
          <a:xfrm rot="16200000" flipH="1">
            <a:off x="8084153" y="2747089"/>
            <a:ext cx="1112710" cy="206246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직사각형 24"/>
          <p:cNvSpPr/>
          <p:nvPr/>
        </p:nvSpPr>
        <p:spPr>
          <a:xfrm>
            <a:off x="7609273" y="4026902"/>
            <a:ext cx="42992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 smtClean="0"/>
              <a:t>No</a:t>
            </a:r>
            <a:endParaRPr lang="ko-KR" altLang="en-US" sz="1400" dirty="0"/>
          </a:p>
        </p:txBody>
      </p:sp>
      <p:sp>
        <p:nvSpPr>
          <p:cNvPr id="26" name="순서도: 처리 25"/>
          <p:cNvSpPr/>
          <p:nvPr/>
        </p:nvSpPr>
        <p:spPr>
          <a:xfrm>
            <a:off x="9671743" y="2143667"/>
            <a:ext cx="2189586" cy="1078302"/>
          </a:xfrm>
          <a:prstGeom prst="flowChartProcess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예약 목록 출력</a:t>
            </a:r>
            <a:endParaRPr lang="ko-KR" altLang="en-US" dirty="0"/>
          </a:p>
        </p:txBody>
      </p:sp>
      <p:cxnSp>
        <p:nvCxnSpPr>
          <p:cNvPr id="27" name="직선 화살표 연결선 26"/>
          <p:cNvCxnSpPr>
            <a:stCxn id="21" idx="3"/>
            <a:endCxn id="26" idx="1"/>
          </p:cNvCxnSpPr>
          <p:nvPr/>
        </p:nvCxnSpPr>
        <p:spPr>
          <a:xfrm>
            <a:off x="8790327" y="2682818"/>
            <a:ext cx="88141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</p:spTree>
    <p:extLst>
      <p:ext uri="{BB962C8B-B14F-4D97-AF65-F5344CB8AC3E}">
        <p14:creationId xmlns:p14="http://schemas.microsoft.com/office/powerpoint/2010/main" val="1273071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그룹 54"/>
          <p:cNvGrpSpPr/>
          <p:nvPr/>
        </p:nvGrpSpPr>
        <p:grpSpPr>
          <a:xfrm>
            <a:off x="372468" y="631580"/>
            <a:ext cx="479647" cy="505505"/>
            <a:chOff x="961460" y="2009566"/>
            <a:chExt cx="479647" cy="505505"/>
          </a:xfrm>
        </p:grpSpPr>
        <p:sp>
          <p:nvSpPr>
            <p:cNvPr id="56" name="직사각형 55"/>
            <p:cNvSpPr/>
            <p:nvPr/>
          </p:nvSpPr>
          <p:spPr>
            <a:xfrm rot="16200000">
              <a:off x="961460" y="2041594"/>
              <a:ext cx="128345" cy="1283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직사각형 56"/>
            <p:cNvSpPr/>
            <p:nvPr/>
          </p:nvSpPr>
          <p:spPr>
            <a:xfrm rot="16200000">
              <a:off x="1028934" y="1989939"/>
              <a:ext cx="392546" cy="431800"/>
            </a:xfrm>
            <a:prstGeom prst="rect">
              <a:avLst/>
            </a:prstGeom>
            <a:noFill/>
            <a:ln w="3810">
              <a:solidFill>
                <a:schemeClr val="tx1">
                  <a:alpha val="6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1127274" y="2053406"/>
              <a:ext cx="292832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18000" tIns="0" rIns="18000" bIns="0" rtlCol="0">
              <a:spAutoFit/>
            </a:bodyPr>
            <a:lstStyle/>
            <a:p>
              <a:pPr algn="ctr"/>
              <a:r>
                <a:rPr lang="en-US" altLang="ko-KR" sz="3000" dirty="0">
                  <a:solidFill>
                    <a:srgbClr val="5C1818"/>
                  </a:solidFill>
                  <a:latin typeface="Arial Black" panose="020B0A04020102020204" pitchFamily="34" charset="0"/>
                  <a:cs typeface="Arial" panose="020B0604020202020204" pitchFamily="34" charset="0"/>
                </a:rPr>
                <a:t>2</a:t>
              </a:r>
            </a:p>
          </p:txBody>
        </p:sp>
      </p:grpSp>
      <p:sp>
        <p:nvSpPr>
          <p:cNvPr id="59" name="TextBox 58"/>
          <p:cNvSpPr txBox="1"/>
          <p:nvPr/>
        </p:nvSpPr>
        <p:spPr>
          <a:xfrm>
            <a:off x="957123" y="589001"/>
            <a:ext cx="2704266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ko-KR" altLang="en-US" sz="3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설계 </a:t>
            </a:r>
            <a:r>
              <a:rPr lang="en-US" altLang="ko-KR" sz="3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en-US" altLang="ko-KR" sz="1600" spc="-150" dirty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n-US" altLang="ko-KR" sz="1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1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나의 예약 확인</a:t>
            </a:r>
            <a:endParaRPr lang="ko-KR" altLang="en-US" sz="3600" spc="-1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평행 사변형 15"/>
          <p:cNvSpPr/>
          <p:nvPr/>
        </p:nvSpPr>
        <p:spPr>
          <a:xfrm>
            <a:off x="3296832" y="2143665"/>
            <a:ext cx="2249970" cy="1078302"/>
          </a:xfrm>
          <a:prstGeom prst="parallelogram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이름</a:t>
            </a:r>
            <a:r>
              <a:rPr lang="en-US" altLang="ko-KR" sz="1600" dirty="0"/>
              <a:t>, </a:t>
            </a:r>
            <a:r>
              <a:rPr lang="ko-KR" altLang="en-US" sz="1600" dirty="0"/>
              <a:t>예약 날짜 입력</a:t>
            </a:r>
            <a:endParaRPr lang="en-US" altLang="ko-KR" sz="1600" dirty="0"/>
          </a:p>
        </p:txBody>
      </p:sp>
      <p:sp>
        <p:nvSpPr>
          <p:cNvPr id="17" name="순서도: 수행의 시작/종료 16"/>
          <p:cNvSpPr/>
          <p:nvPr/>
        </p:nvSpPr>
        <p:spPr>
          <a:xfrm>
            <a:off x="225828" y="2143665"/>
            <a:ext cx="2249971" cy="1078302"/>
          </a:xfrm>
          <a:prstGeom prst="flowChartTerminator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3. </a:t>
            </a:r>
            <a:r>
              <a:rPr lang="ko-KR" altLang="en-US" dirty="0" smtClean="0"/>
              <a:t>나의</a:t>
            </a:r>
            <a:r>
              <a:rPr lang="en-US" altLang="ko-KR" dirty="0" smtClean="0"/>
              <a:t> </a:t>
            </a:r>
            <a:r>
              <a:rPr lang="ko-KR" altLang="en-US" dirty="0"/>
              <a:t>예약 확인</a:t>
            </a:r>
          </a:p>
        </p:txBody>
      </p:sp>
      <p:cxnSp>
        <p:nvCxnSpPr>
          <p:cNvPr id="18" name="직선 화살표 연결선 17"/>
          <p:cNvCxnSpPr>
            <a:stCxn id="17" idx="3"/>
            <a:endCxn id="16" idx="5"/>
          </p:cNvCxnSpPr>
          <p:nvPr/>
        </p:nvCxnSpPr>
        <p:spPr>
          <a:xfrm>
            <a:off x="2475799" y="2682816"/>
            <a:ext cx="955821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19" name="순서도: 판단 18"/>
          <p:cNvSpPr/>
          <p:nvPr/>
        </p:nvSpPr>
        <p:spPr>
          <a:xfrm>
            <a:off x="6367834" y="2143665"/>
            <a:ext cx="2598372" cy="1078302"/>
          </a:xfrm>
          <a:prstGeom prst="flowChartDecision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이름</a:t>
            </a:r>
            <a:r>
              <a:rPr lang="en-US" altLang="ko-KR" dirty="0" smtClean="0"/>
              <a:t>, </a:t>
            </a:r>
            <a:r>
              <a:rPr lang="ko-KR" altLang="en-US" dirty="0" smtClean="0"/>
              <a:t>예약 날짜</a:t>
            </a:r>
            <a:r>
              <a:rPr lang="en-US" altLang="ko-KR" dirty="0"/>
              <a:t> </a:t>
            </a:r>
            <a:r>
              <a:rPr lang="ko-KR" altLang="en-US" dirty="0" smtClean="0"/>
              <a:t>일치</a:t>
            </a:r>
            <a:endParaRPr lang="ko-KR" altLang="en-US" dirty="0"/>
          </a:p>
        </p:txBody>
      </p:sp>
      <p:cxnSp>
        <p:nvCxnSpPr>
          <p:cNvPr id="20" name="직선 화살표 연결선 19"/>
          <p:cNvCxnSpPr>
            <a:stCxn id="16" idx="2"/>
          </p:cNvCxnSpPr>
          <p:nvPr/>
        </p:nvCxnSpPr>
        <p:spPr>
          <a:xfrm>
            <a:off x="5412014" y="2682816"/>
            <a:ext cx="955821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29" name="직사각형 28"/>
          <p:cNvSpPr/>
          <p:nvPr/>
        </p:nvSpPr>
        <p:spPr>
          <a:xfrm>
            <a:off x="8966206" y="2375040"/>
            <a:ext cx="4433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 smtClean="0"/>
              <a:t>Yes</a:t>
            </a:r>
            <a:endParaRPr lang="ko-KR" altLang="en-US" dirty="0"/>
          </a:p>
        </p:txBody>
      </p:sp>
      <p:sp>
        <p:nvSpPr>
          <p:cNvPr id="30" name="순서도: 처리 29"/>
          <p:cNvSpPr/>
          <p:nvPr/>
        </p:nvSpPr>
        <p:spPr>
          <a:xfrm>
            <a:off x="9671743" y="3795528"/>
            <a:ext cx="2189586" cy="1078302"/>
          </a:xfrm>
          <a:prstGeom prst="flowChartProcess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오류 메시지 출력</a:t>
            </a:r>
            <a:endParaRPr lang="ko-KR" altLang="en-US" dirty="0"/>
          </a:p>
        </p:txBody>
      </p:sp>
      <p:cxnSp>
        <p:nvCxnSpPr>
          <p:cNvPr id="31" name="꺾인 연결선 30"/>
          <p:cNvCxnSpPr>
            <a:stCxn id="19" idx="2"/>
            <a:endCxn id="30" idx="1"/>
          </p:cNvCxnSpPr>
          <p:nvPr/>
        </p:nvCxnSpPr>
        <p:spPr>
          <a:xfrm rot="16200000" flipH="1">
            <a:off x="8113025" y="2775961"/>
            <a:ext cx="1112712" cy="200472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직사각형 31"/>
          <p:cNvSpPr/>
          <p:nvPr/>
        </p:nvSpPr>
        <p:spPr>
          <a:xfrm>
            <a:off x="7609273" y="4026902"/>
            <a:ext cx="42992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 smtClean="0"/>
              <a:t>No</a:t>
            </a:r>
            <a:endParaRPr lang="ko-KR" altLang="en-US" sz="1400" dirty="0"/>
          </a:p>
        </p:txBody>
      </p:sp>
      <p:sp>
        <p:nvSpPr>
          <p:cNvPr id="33" name="순서도: 처리 32"/>
          <p:cNvSpPr/>
          <p:nvPr/>
        </p:nvSpPr>
        <p:spPr>
          <a:xfrm>
            <a:off x="9671743" y="2143667"/>
            <a:ext cx="2189586" cy="1078302"/>
          </a:xfrm>
          <a:prstGeom prst="flowChartProcess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예약 목록 출력</a:t>
            </a:r>
            <a:endParaRPr lang="ko-KR" altLang="en-US" dirty="0"/>
          </a:p>
        </p:txBody>
      </p:sp>
      <p:cxnSp>
        <p:nvCxnSpPr>
          <p:cNvPr id="34" name="직선 화살표 연결선 33"/>
          <p:cNvCxnSpPr>
            <a:stCxn id="19" idx="3"/>
            <a:endCxn id="33" idx="1"/>
          </p:cNvCxnSpPr>
          <p:nvPr/>
        </p:nvCxnSpPr>
        <p:spPr>
          <a:xfrm>
            <a:off x="8966206" y="2682816"/>
            <a:ext cx="705537" cy="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</p:spTree>
    <p:extLst>
      <p:ext uri="{BB962C8B-B14F-4D97-AF65-F5344CB8AC3E}">
        <p14:creationId xmlns:p14="http://schemas.microsoft.com/office/powerpoint/2010/main" val="326368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화살표 연결선 13"/>
          <p:cNvCxnSpPr/>
          <p:nvPr/>
        </p:nvCxnSpPr>
        <p:spPr>
          <a:xfrm>
            <a:off x="828155" y="2346389"/>
            <a:ext cx="88141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grpSp>
        <p:nvGrpSpPr>
          <p:cNvPr id="55" name="그룹 54"/>
          <p:cNvGrpSpPr/>
          <p:nvPr/>
        </p:nvGrpSpPr>
        <p:grpSpPr>
          <a:xfrm>
            <a:off x="372468" y="631580"/>
            <a:ext cx="479647" cy="505505"/>
            <a:chOff x="961460" y="2009566"/>
            <a:chExt cx="479647" cy="505505"/>
          </a:xfrm>
        </p:grpSpPr>
        <p:sp>
          <p:nvSpPr>
            <p:cNvPr id="56" name="직사각형 55"/>
            <p:cNvSpPr/>
            <p:nvPr/>
          </p:nvSpPr>
          <p:spPr>
            <a:xfrm rot="16200000">
              <a:off x="961460" y="2041594"/>
              <a:ext cx="128345" cy="1283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직사각형 56"/>
            <p:cNvSpPr/>
            <p:nvPr/>
          </p:nvSpPr>
          <p:spPr>
            <a:xfrm rot="16200000">
              <a:off x="1028934" y="1989939"/>
              <a:ext cx="392546" cy="431800"/>
            </a:xfrm>
            <a:prstGeom prst="rect">
              <a:avLst/>
            </a:prstGeom>
            <a:noFill/>
            <a:ln w="3810">
              <a:solidFill>
                <a:schemeClr val="tx1">
                  <a:alpha val="6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1127274" y="2053406"/>
              <a:ext cx="292832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18000" tIns="0" rIns="18000" bIns="0" rtlCol="0">
              <a:spAutoFit/>
            </a:bodyPr>
            <a:lstStyle/>
            <a:p>
              <a:pPr algn="ctr"/>
              <a:r>
                <a:rPr lang="en-US" altLang="ko-KR" sz="3000" dirty="0">
                  <a:solidFill>
                    <a:srgbClr val="5C1818"/>
                  </a:solidFill>
                  <a:latin typeface="Arial Black" panose="020B0A04020102020204" pitchFamily="34" charset="0"/>
                  <a:cs typeface="Arial" panose="020B0604020202020204" pitchFamily="34" charset="0"/>
                </a:rPr>
                <a:t>2</a:t>
              </a:r>
            </a:p>
          </p:txBody>
        </p:sp>
      </p:grpSp>
      <p:sp>
        <p:nvSpPr>
          <p:cNvPr id="59" name="TextBox 58"/>
          <p:cNvSpPr txBox="1"/>
          <p:nvPr/>
        </p:nvSpPr>
        <p:spPr>
          <a:xfrm>
            <a:off x="957123" y="589001"/>
            <a:ext cx="2293898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ko-KR" altLang="en-US" sz="3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설계 </a:t>
            </a:r>
            <a:r>
              <a:rPr lang="en-US" altLang="ko-KR" sz="3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en-US" altLang="ko-KR" sz="1600" spc="-150" dirty="0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en-US" altLang="ko-KR" sz="1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1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날짜 수정</a:t>
            </a:r>
            <a:endParaRPr lang="ko-KR" altLang="en-US" sz="3600" spc="-1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5" name="직선 화살표 연결선 24"/>
          <p:cNvCxnSpPr/>
          <p:nvPr/>
        </p:nvCxnSpPr>
        <p:spPr>
          <a:xfrm>
            <a:off x="3899158" y="2352136"/>
            <a:ext cx="88141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27" name="직사각형 26"/>
          <p:cNvSpPr/>
          <p:nvPr/>
        </p:nvSpPr>
        <p:spPr>
          <a:xfrm>
            <a:off x="6505857" y="3735237"/>
            <a:ext cx="2189586" cy="1078302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예약 수정 완료</a:t>
            </a:r>
            <a:endParaRPr lang="ko-KR" altLang="en-US" dirty="0"/>
          </a:p>
        </p:txBody>
      </p:sp>
      <p:sp>
        <p:nvSpPr>
          <p:cNvPr id="16" name="순서도: 판단 15"/>
          <p:cNvSpPr/>
          <p:nvPr/>
        </p:nvSpPr>
        <p:spPr>
          <a:xfrm>
            <a:off x="3434855" y="3735238"/>
            <a:ext cx="2189586" cy="1078302"/>
          </a:xfrm>
          <a:prstGeom prst="flowChartDecision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 smtClean="0"/>
              <a:t>해당 날짜 중복</a:t>
            </a:r>
            <a:endParaRPr lang="ko-KR" altLang="en-US" sz="1600" dirty="0"/>
          </a:p>
        </p:txBody>
      </p:sp>
      <p:sp>
        <p:nvSpPr>
          <p:cNvPr id="17" name="순서도: 데이터 16"/>
          <p:cNvSpPr/>
          <p:nvPr/>
        </p:nvSpPr>
        <p:spPr>
          <a:xfrm>
            <a:off x="3434855" y="1807238"/>
            <a:ext cx="2189586" cy="1078302"/>
          </a:xfrm>
          <a:prstGeom prst="flowChartInputOutpu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 smtClean="0"/>
              <a:t>이름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예약 번호 입력</a:t>
            </a:r>
            <a:endParaRPr lang="en-US" altLang="ko-KR" sz="1600" dirty="0"/>
          </a:p>
        </p:txBody>
      </p:sp>
      <p:sp>
        <p:nvSpPr>
          <p:cNvPr id="18" name="순서도: 수행의 시작/종료 17"/>
          <p:cNvSpPr/>
          <p:nvPr/>
        </p:nvSpPr>
        <p:spPr>
          <a:xfrm>
            <a:off x="363852" y="1807238"/>
            <a:ext cx="2189586" cy="1078302"/>
          </a:xfrm>
          <a:prstGeom prst="flowChartTerminator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4. </a:t>
            </a:r>
            <a:r>
              <a:rPr lang="ko-KR" altLang="en-US" dirty="0" smtClean="0"/>
              <a:t>날짜 </a:t>
            </a:r>
            <a:r>
              <a:rPr lang="ko-KR" altLang="en-US" dirty="0"/>
              <a:t>수정</a:t>
            </a:r>
          </a:p>
        </p:txBody>
      </p:sp>
      <p:cxnSp>
        <p:nvCxnSpPr>
          <p:cNvPr id="19" name="직선 화살표 연결선 18"/>
          <p:cNvCxnSpPr>
            <a:stCxn id="18" idx="3"/>
            <a:endCxn id="17" idx="2"/>
          </p:cNvCxnSpPr>
          <p:nvPr/>
        </p:nvCxnSpPr>
        <p:spPr>
          <a:xfrm>
            <a:off x="2553438" y="2346389"/>
            <a:ext cx="110037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20" name="순서도: 판단 19"/>
          <p:cNvSpPr/>
          <p:nvPr/>
        </p:nvSpPr>
        <p:spPr>
          <a:xfrm>
            <a:off x="6505857" y="1811547"/>
            <a:ext cx="2517383" cy="1078302"/>
          </a:xfrm>
          <a:prstGeom prst="flowChartDecision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이름</a:t>
            </a:r>
            <a:r>
              <a:rPr lang="en-US" altLang="ko-KR" dirty="0"/>
              <a:t>, </a:t>
            </a:r>
            <a:r>
              <a:rPr lang="ko-KR" altLang="en-US" dirty="0"/>
              <a:t>예약 </a:t>
            </a:r>
            <a:r>
              <a:rPr lang="ko-KR" altLang="en-US" dirty="0" smtClean="0"/>
              <a:t>번호</a:t>
            </a:r>
            <a:r>
              <a:rPr lang="en-US" altLang="ko-KR" dirty="0"/>
              <a:t> </a:t>
            </a:r>
            <a:r>
              <a:rPr lang="ko-KR" altLang="en-US" dirty="0" smtClean="0"/>
              <a:t>일치</a:t>
            </a:r>
            <a:endParaRPr lang="ko-KR" altLang="en-US" dirty="0"/>
          </a:p>
        </p:txBody>
      </p:sp>
      <p:cxnSp>
        <p:nvCxnSpPr>
          <p:cNvPr id="21" name="직선 화살표 연결선 20"/>
          <p:cNvCxnSpPr>
            <a:stCxn id="17" idx="5"/>
            <a:endCxn id="20" idx="1"/>
          </p:cNvCxnSpPr>
          <p:nvPr/>
        </p:nvCxnSpPr>
        <p:spPr>
          <a:xfrm>
            <a:off x="5405482" y="2346389"/>
            <a:ext cx="1100375" cy="430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23" name="직선 화살표 연결선 22"/>
          <p:cNvCxnSpPr>
            <a:stCxn id="16" idx="3"/>
            <a:endCxn id="27" idx="1"/>
          </p:cNvCxnSpPr>
          <p:nvPr/>
        </p:nvCxnSpPr>
        <p:spPr>
          <a:xfrm flipV="1">
            <a:off x="5624441" y="4274388"/>
            <a:ext cx="881416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26" name="순서도: 데이터 25"/>
          <p:cNvSpPr/>
          <p:nvPr/>
        </p:nvSpPr>
        <p:spPr>
          <a:xfrm>
            <a:off x="172528" y="3745294"/>
            <a:ext cx="2380910" cy="1078302"/>
          </a:xfrm>
          <a:prstGeom prst="flowChartInputOutpu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수정할 날짜 입력</a:t>
            </a:r>
          </a:p>
        </p:txBody>
      </p:sp>
      <p:cxnSp>
        <p:nvCxnSpPr>
          <p:cNvPr id="30" name="직선 화살표 연결선 29"/>
          <p:cNvCxnSpPr>
            <a:stCxn id="26" idx="5"/>
          </p:cNvCxnSpPr>
          <p:nvPr/>
        </p:nvCxnSpPr>
        <p:spPr>
          <a:xfrm>
            <a:off x="2315347" y="4284445"/>
            <a:ext cx="111950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1" name="꺾인 연결선 10"/>
          <p:cNvCxnSpPr>
            <a:stCxn id="20" idx="2"/>
            <a:endCxn id="26" idx="0"/>
          </p:cNvCxnSpPr>
          <p:nvPr/>
        </p:nvCxnSpPr>
        <p:spPr>
          <a:xfrm rot="5400000">
            <a:off x="4255090" y="235834"/>
            <a:ext cx="855445" cy="616347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순서도: 처리 23"/>
          <p:cNvSpPr/>
          <p:nvPr/>
        </p:nvSpPr>
        <p:spPr>
          <a:xfrm>
            <a:off x="9735177" y="1807238"/>
            <a:ext cx="2189586" cy="1078302"/>
          </a:xfrm>
          <a:prstGeom prst="flowChartProcess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오류 메시지 출력</a:t>
            </a:r>
            <a:endParaRPr lang="ko-KR" altLang="en-US" dirty="0"/>
          </a:p>
        </p:txBody>
      </p:sp>
      <p:cxnSp>
        <p:nvCxnSpPr>
          <p:cNvPr id="28" name="직선 화살표 연결선 27"/>
          <p:cNvCxnSpPr>
            <a:stCxn id="20" idx="3"/>
            <a:endCxn id="24" idx="1"/>
          </p:cNvCxnSpPr>
          <p:nvPr/>
        </p:nvCxnSpPr>
        <p:spPr>
          <a:xfrm flipV="1">
            <a:off x="9023240" y="2346389"/>
            <a:ext cx="711937" cy="430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31" name="직사각형 30"/>
          <p:cNvSpPr/>
          <p:nvPr/>
        </p:nvSpPr>
        <p:spPr>
          <a:xfrm>
            <a:off x="9141300" y="2038612"/>
            <a:ext cx="42992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 smtClean="0"/>
              <a:t>No</a:t>
            </a:r>
            <a:endParaRPr lang="ko-KR" altLang="en-US" sz="1400" dirty="0"/>
          </a:p>
        </p:txBody>
      </p:sp>
      <p:sp>
        <p:nvSpPr>
          <p:cNvPr id="32" name="직사각형 31"/>
          <p:cNvSpPr/>
          <p:nvPr/>
        </p:nvSpPr>
        <p:spPr>
          <a:xfrm>
            <a:off x="7321157" y="3005536"/>
            <a:ext cx="4433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 smtClean="0"/>
              <a:t>Yes</a:t>
            </a:r>
            <a:endParaRPr lang="ko-KR" altLang="en-US" dirty="0"/>
          </a:p>
        </p:txBody>
      </p:sp>
      <p:cxnSp>
        <p:nvCxnSpPr>
          <p:cNvPr id="38" name="꺾인 연결선 37"/>
          <p:cNvCxnSpPr>
            <a:stCxn id="16" idx="2"/>
            <a:endCxn id="41" idx="1"/>
          </p:cNvCxnSpPr>
          <p:nvPr/>
        </p:nvCxnSpPr>
        <p:spPr>
          <a:xfrm rot="16200000" flipH="1">
            <a:off x="5124351" y="4218836"/>
            <a:ext cx="760168" cy="1949575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순서도: 처리 40"/>
          <p:cNvSpPr/>
          <p:nvPr/>
        </p:nvSpPr>
        <p:spPr>
          <a:xfrm>
            <a:off x="6479223" y="5034557"/>
            <a:ext cx="2189586" cy="1078302"/>
          </a:xfrm>
          <a:prstGeom prst="flowChartProcess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오류 메시지 출력</a:t>
            </a:r>
            <a:endParaRPr lang="ko-KR" altLang="en-US" dirty="0"/>
          </a:p>
        </p:txBody>
      </p:sp>
      <p:sp>
        <p:nvSpPr>
          <p:cNvPr id="46" name="직사각형 45"/>
          <p:cNvSpPr/>
          <p:nvPr/>
        </p:nvSpPr>
        <p:spPr>
          <a:xfrm>
            <a:off x="4470037" y="5260326"/>
            <a:ext cx="4433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 smtClean="0"/>
              <a:t>Yes</a:t>
            </a:r>
            <a:endParaRPr lang="ko-KR" altLang="en-US" dirty="0"/>
          </a:p>
        </p:txBody>
      </p:sp>
      <p:sp>
        <p:nvSpPr>
          <p:cNvPr id="47" name="직사각형 46"/>
          <p:cNvSpPr/>
          <p:nvPr/>
        </p:nvSpPr>
        <p:spPr>
          <a:xfrm>
            <a:off x="5847651" y="3966610"/>
            <a:ext cx="42992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 smtClean="0"/>
              <a:t>No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59771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순서도: 데이터 4"/>
          <p:cNvSpPr/>
          <p:nvPr/>
        </p:nvSpPr>
        <p:spPr>
          <a:xfrm>
            <a:off x="3314074" y="2143666"/>
            <a:ext cx="2189586" cy="1078302"/>
          </a:xfrm>
          <a:prstGeom prst="flowChartInputOutpu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이름</a:t>
            </a:r>
            <a:r>
              <a:rPr lang="en-US" altLang="ko-KR" sz="1600" dirty="0"/>
              <a:t>, </a:t>
            </a:r>
            <a:r>
              <a:rPr lang="ko-KR" altLang="en-US" sz="1600" dirty="0"/>
              <a:t>예약 번호 입력</a:t>
            </a:r>
            <a:endParaRPr lang="en-US" altLang="ko-KR" sz="1600" dirty="0"/>
          </a:p>
        </p:txBody>
      </p:sp>
      <p:sp>
        <p:nvSpPr>
          <p:cNvPr id="8" name="순서도: 수행의 시작/종료 7"/>
          <p:cNvSpPr/>
          <p:nvPr/>
        </p:nvSpPr>
        <p:spPr>
          <a:xfrm>
            <a:off x="243071" y="2143666"/>
            <a:ext cx="2189586" cy="1078302"/>
          </a:xfrm>
          <a:prstGeom prst="flowChartTerminator">
            <a:avLst/>
          </a:prstGeom>
          <a:effectLst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5</a:t>
            </a:r>
            <a:r>
              <a:rPr lang="en-US" altLang="ko-KR" dirty="0" smtClean="0"/>
              <a:t>. </a:t>
            </a:r>
            <a:r>
              <a:rPr lang="ko-KR" altLang="en-US" dirty="0" smtClean="0"/>
              <a:t>예약 취소</a:t>
            </a:r>
            <a:endParaRPr lang="ko-KR" altLang="en-US" dirty="0"/>
          </a:p>
        </p:txBody>
      </p:sp>
      <p:cxnSp>
        <p:nvCxnSpPr>
          <p:cNvPr id="14" name="직선 화살표 연결선 13"/>
          <p:cNvCxnSpPr>
            <a:stCxn id="8" idx="3"/>
            <a:endCxn id="5" idx="2"/>
          </p:cNvCxnSpPr>
          <p:nvPr/>
        </p:nvCxnSpPr>
        <p:spPr>
          <a:xfrm>
            <a:off x="2432657" y="2682817"/>
            <a:ext cx="110037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15" name="순서도: 판단 14"/>
          <p:cNvSpPr/>
          <p:nvPr/>
        </p:nvSpPr>
        <p:spPr>
          <a:xfrm>
            <a:off x="6385077" y="2147975"/>
            <a:ext cx="2500130" cy="1078302"/>
          </a:xfrm>
          <a:prstGeom prst="flowChartDecision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이름</a:t>
            </a:r>
            <a:r>
              <a:rPr lang="en-US" altLang="ko-KR" dirty="0" smtClean="0"/>
              <a:t>, </a:t>
            </a:r>
            <a:r>
              <a:rPr lang="ko-KR" altLang="en-US" dirty="0" smtClean="0"/>
              <a:t>예약 번호</a:t>
            </a:r>
            <a:r>
              <a:rPr lang="en-US" altLang="ko-KR" dirty="0"/>
              <a:t> </a:t>
            </a:r>
            <a:r>
              <a:rPr lang="ko-KR" altLang="en-US" dirty="0" smtClean="0"/>
              <a:t>일치</a:t>
            </a:r>
            <a:endParaRPr lang="ko-KR" altLang="en-US" dirty="0"/>
          </a:p>
        </p:txBody>
      </p:sp>
      <p:grpSp>
        <p:nvGrpSpPr>
          <p:cNvPr id="55" name="그룹 54"/>
          <p:cNvGrpSpPr/>
          <p:nvPr/>
        </p:nvGrpSpPr>
        <p:grpSpPr>
          <a:xfrm>
            <a:off x="372468" y="631580"/>
            <a:ext cx="479647" cy="505505"/>
            <a:chOff x="961460" y="2009566"/>
            <a:chExt cx="479647" cy="505505"/>
          </a:xfrm>
        </p:grpSpPr>
        <p:sp>
          <p:nvSpPr>
            <p:cNvPr id="56" name="직사각형 55"/>
            <p:cNvSpPr/>
            <p:nvPr/>
          </p:nvSpPr>
          <p:spPr>
            <a:xfrm rot="16200000">
              <a:off x="961460" y="2041594"/>
              <a:ext cx="128345" cy="1283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직사각형 56"/>
            <p:cNvSpPr/>
            <p:nvPr/>
          </p:nvSpPr>
          <p:spPr>
            <a:xfrm rot="16200000">
              <a:off x="1028934" y="1989939"/>
              <a:ext cx="392546" cy="431800"/>
            </a:xfrm>
            <a:prstGeom prst="rect">
              <a:avLst/>
            </a:prstGeom>
            <a:noFill/>
            <a:ln w="3810">
              <a:solidFill>
                <a:schemeClr val="tx1">
                  <a:alpha val="6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1127274" y="2053406"/>
              <a:ext cx="292832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18000" tIns="0" rIns="18000" bIns="0" rtlCol="0">
              <a:spAutoFit/>
            </a:bodyPr>
            <a:lstStyle/>
            <a:p>
              <a:pPr algn="ctr"/>
              <a:r>
                <a:rPr lang="en-US" altLang="ko-KR" sz="3000" dirty="0">
                  <a:solidFill>
                    <a:srgbClr val="5C1818"/>
                  </a:solidFill>
                  <a:latin typeface="Arial Black" panose="020B0A04020102020204" pitchFamily="34" charset="0"/>
                  <a:cs typeface="Arial" panose="020B0604020202020204" pitchFamily="34" charset="0"/>
                </a:rPr>
                <a:t>3</a:t>
              </a:r>
            </a:p>
          </p:txBody>
        </p:sp>
      </p:grpSp>
      <p:sp>
        <p:nvSpPr>
          <p:cNvPr id="59" name="TextBox 58"/>
          <p:cNvSpPr txBox="1"/>
          <p:nvPr/>
        </p:nvSpPr>
        <p:spPr>
          <a:xfrm>
            <a:off x="957123" y="589001"/>
            <a:ext cx="2293898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ko-KR" altLang="en-US" sz="3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설계 </a:t>
            </a:r>
            <a:r>
              <a:rPr lang="en-US" altLang="ko-KR" sz="3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en-US" altLang="ko-KR" sz="1600" spc="-150" dirty="0"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en-US" altLang="ko-KR" sz="1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ko-KR" altLang="en-US" sz="1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예약 취소</a:t>
            </a:r>
            <a:endParaRPr lang="ko-KR" altLang="en-US" sz="3600" spc="-1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5" name="직선 화살표 연결선 24"/>
          <p:cNvCxnSpPr>
            <a:stCxn id="5" idx="5"/>
            <a:endCxn id="15" idx="1"/>
          </p:cNvCxnSpPr>
          <p:nvPr/>
        </p:nvCxnSpPr>
        <p:spPr>
          <a:xfrm>
            <a:off x="5284701" y="2682817"/>
            <a:ext cx="1100376" cy="430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27" name="직사각형 26"/>
          <p:cNvSpPr/>
          <p:nvPr/>
        </p:nvSpPr>
        <p:spPr>
          <a:xfrm>
            <a:off x="9671743" y="2143666"/>
            <a:ext cx="2189586" cy="1078302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예약 취소 완료</a:t>
            </a:r>
            <a:endParaRPr lang="ko-KR" altLang="en-US" dirty="0"/>
          </a:p>
        </p:txBody>
      </p:sp>
      <p:cxnSp>
        <p:nvCxnSpPr>
          <p:cNvPr id="29" name="직선 화살표 연결선 28"/>
          <p:cNvCxnSpPr>
            <a:stCxn id="15" idx="3"/>
            <a:endCxn id="27" idx="1"/>
          </p:cNvCxnSpPr>
          <p:nvPr/>
        </p:nvCxnSpPr>
        <p:spPr>
          <a:xfrm flipV="1">
            <a:off x="8885207" y="2682817"/>
            <a:ext cx="786536" cy="430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17" name="직사각형 16"/>
          <p:cNvSpPr/>
          <p:nvPr/>
        </p:nvSpPr>
        <p:spPr>
          <a:xfrm>
            <a:off x="9056779" y="2377194"/>
            <a:ext cx="4433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 smtClean="0"/>
              <a:t>Yes</a:t>
            </a:r>
            <a:endParaRPr lang="ko-KR" altLang="en-US" dirty="0"/>
          </a:p>
        </p:txBody>
      </p:sp>
      <p:sp>
        <p:nvSpPr>
          <p:cNvPr id="18" name="순서도: 처리 17"/>
          <p:cNvSpPr/>
          <p:nvPr/>
        </p:nvSpPr>
        <p:spPr>
          <a:xfrm>
            <a:off x="9671743" y="3795528"/>
            <a:ext cx="2189586" cy="1078302"/>
          </a:xfrm>
          <a:prstGeom prst="flowChartProcess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오류 메시지 출력</a:t>
            </a:r>
            <a:endParaRPr lang="ko-KR" altLang="en-US" dirty="0"/>
          </a:p>
        </p:txBody>
      </p:sp>
      <p:cxnSp>
        <p:nvCxnSpPr>
          <p:cNvPr id="19" name="꺾인 연결선 18"/>
          <p:cNvCxnSpPr>
            <a:stCxn id="15" idx="2"/>
            <a:endCxn id="18" idx="1"/>
          </p:cNvCxnSpPr>
          <p:nvPr/>
        </p:nvCxnSpPr>
        <p:spPr>
          <a:xfrm rot="16200000" flipH="1">
            <a:off x="8099241" y="2762177"/>
            <a:ext cx="1108402" cy="203660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직사각형 19"/>
          <p:cNvSpPr/>
          <p:nvPr/>
        </p:nvSpPr>
        <p:spPr>
          <a:xfrm>
            <a:off x="7609273" y="4026902"/>
            <a:ext cx="42992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 smtClean="0"/>
              <a:t>No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855966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그룹 54"/>
          <p:cNvGrpSpPr/>
          <p:nvPr/>
        </p:nvGrpSpPr>
        <p:grpSpPr>
          <a:xfrm>
            <a:off x="372468" y="631580"/>
            <a:ext cx="479647" cy="505505"/>
            <a:chOff x="961460" y="2009566"/>
            <a:chExt cx="479647" cy="505505"/>
          </a:xfrm>
        </p:grpSpPr>
        <p:sp>
          <p:nvSpPr>
            <p:cNvPr id="56" name="직사각형 55"/>
            <p:cNvSpPr/>
            <p:nvPr/>
          </p:nvSpPr>
          <p:spPr>
            <a:xfrm rot="16200000">
              <a:off x="961460" y="2041594"/>
              <a:ext cx="128345" cy="1283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직사각형 56"/>
            <p:cNvSpPr/>
            <p:nvPr/>
          </p:nvSpPr>
          <p:spPr>
            <a:xfrm rot="16200000">
              <a:off x="1028934" y="1989939"/>
              <a:ext cx="392546" cy="431800"/>
            </a:xfrm>
            <a:prstGeom prst="rect">
              <a:avLst/>
            </a:prstGeom>
            <a:noFill/>
            <a:ln w="3810">
              <a:solidFill>
                <a:schemeClr val="tx1">
                  <a:alpha val="6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1127274" y="2053406"/>
              <a:ext cx="292832" cy="461665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18000" tIns="0" rIns="18000" bIns="0" rtlCol="0">
              <a:spAutoFit/>
            </a:bodyPr>
            <a:lstStyle/>
            <a:p>
              <a:pPr algn="ctr"/>
              <a:r>
                <a:rPr lang="en-US" altLang="ko-KR" sz="3000" dirty="0" smtClean="0">
                  <a:solidFill>
                    <a:srgbClr val="5C1818"/>
                  </a:solidFill>
                  <a:latin typeface="Arial Black" panose="020B0A04020102020204" pitchFamily="34" charset="0"/>
                  <a:cs typeface="Arial" panose="020B0604020202020204" pitchFamily="34" charset="0"/>
                </a:rPr>
                <a:t>3</a:t>
              </a:r>
              <a:endParaRPr lang="en-US" altLang="ko-KR" sz="3000" dirty="0">
                <a:solidFill>
                  <a:srgbClr val="5C1818"/>
                </a:solidFill>
                <a:latin typeface="Arial Black" panose="020B0A040201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7" name="모서리가 둥근 직사각형 6"/>
          <p:cNvSpPr/>
          <p:nvPr/>
        </p:nvSpPr>
        <p:spPr>
          <a:xfrm>
            <a:off x="8522915" y="1457866"/>
            <a:ext cx="1501279" cy="36000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/start</a:t>
            </a:r>
            <a:endParaRPr lang="ko-KR" altLang="en-US" dirty="0"/>
          </a:p>
        </p:txBody>
      </p:sp>
      <p:sp>
        <p:nvSpPr>
          <p:cNvPr id="8" name="모서리가 둥근 직사각형 7"/>
          <p:cNvSpPr/>
          <p:nvPr/>
        </p:nvSpPr>
        <p:spPr>
          <a:xfrm>
            <a:off x="1913148" y="1817867"/>
            <a:ext cx="6049033" cy="2581606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dirty="0" smtClean="0"/>
              <a:t>안녕하세요</a:t>
            </a:r>
            <a:r>
              <a:rPr lang="en-US" altLang="ko-KR" dirty="0" smtClean="0"/>
              <a:t>? </a:t>
            </a:r>
            <a:r>
              <a:rPr lang="ko-KR" altLang="en-US" dirty="0" smtClean="0"/>
              <a:t>저는 회의실을 예약하는 </a:t>
            </a:r>
            <a:r>
              <a:rPr lang="ko-KR" altLang="en-US" dirty="0" err="1" smtClean="0"/>
              <a:t>챗봇입니다</a:t>
            </a:r>
            <a:r>
              <a:rPr lang="en-US" altLang="ko-KR" dirty="0" smtClean="0"/>
              <a:t>. ^-^</a:t>
            </a:r>
          </a:p>
          <a:p>
            <a:r>
              <a:rPr lang="ko-KR" altLang="en-US" dirty="0" smtClean="0"/>
              <a:t>무엇을 도와드릴까요</a:t>
            </a:r>
            <a:r>
              <a:rPr lang="en-US" altLang="ko-KR" dirty="0" smtClean="0"/>
              <a:t>?</a:t>
            </a:r>
          </a:p>
          <a:p>
            <a:endParaRPr lang="en-US" altLang="ko-KR" dirty="0"/>
          </a:p>
          <a:p>
            <a:pPr marL="342900" indent="-342900">
              <a:buAutoNum type="arabicPeriod"/>
            </a:pPr>
            <a:r>
              <a:rPr lang="ko-KR" altLang="en-US" dirty="0" smtClean="0"/>
              <a:t>회의실 예약</a:t>
            </a:r>
            <a:endParaRPr lang="en-US" altLang="ko-KR" dirty="0" smtClean="0"/>
          </a:p>
          <a:p>
            <a:pPr marL="342900" indent="-342900">
              <a:buAutoNum type="arabicPeriod"/>
            </a:pPr>
            <a:r>
              <a:rPr lang="ko-KR" altLang="en-US" dirty="0" err="1" smtClean="0"/>
              <a:t>날짜별</a:t>
            </a:r>
            <a:r>
              <a:rPr lang="ko-KR" altLang="en-US" dirty="0" smtClean="0"/>
              <a:t> 예약 현황</a:t>
            </a:r>
            <a:endParaRPr lang="en-US" altLang="ko-KR" dirty="0" smtClean="0"/>
          </a:p>
          <a:p>
            <a:pPr marL="342900" indent="-342900">
              <a:buAutoNum type="arabicPeriod"/>
            </a:pPr>
            <a:r>
              <a:rPr lang="ko-KR" altLang="en-US" dirty="0" smtClean="0"/>
              <a:t>나의 예약 확인</a:t>
            </a:r>
            <a:endParaRPr lang="en-US" altLang="ko-KR" dirty="0" smtClean="0"/>
          </a:p>
          <a:p>
            <a:pPr marL="342900" indent="-342900">
              <a:buAutoNum type="arabicPeriod"/>
            </a:pPr>
            <a:r>
              <a:rPr lang="ko-KR" altLang="en-US" dirty="0" smtClean="0"/>
              <a:t>날짜 수정</a:t>
            </a:r>
            <a:endParaRPr lang="en-US" altLang="ko-KR" dirty="0" smtClean="0"/>
          </a:p>
          <a:p>
            <a:pPr marL="342900" indent="-342900">
              <a:buAutoNum type="arabicPeriod"/>
            </a:pPr>
            <a:r>
              <a:rPr lang="ko-KR" altLang="en-US" dirty="0" smtClean="0"/>
              <a:t>예약 취소</a:t>
            </a:r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957123" y="589001"/>
            <a:ext cx="1712007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ko-KR" altLang="en-US" sz="3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대본 </a:t>
            </a:r>
            <a:r>
              <a:rPr lang="en-US" altLang="ko-KR" sz="3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– </a:t>
            </a:r>
            <a:r>
              <a:rPr lang="ko-KR" altLang="en-US" sz="1600" spc="-150" dirty="0" smtClean="0">
                <a:latin typeface="Arial" panose="020B0604020202020204" pitchFamily="34" charset="0"/>
                <a:cs typeface="Arial" panose="020B0604020202020204" pitchFamily="34" charset="0"/>
              </a:rPr>
              <a:t>안내</a:t>
            </a:r>
            <a:endParaRPr lang="ko-KR" altLang="en-US" sz="3600" spc="-1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4039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기본 디자인">
  <a:themeElements>
    <a:clrScheme name="기본 디자인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기본 디자인">
      <a:majorFont>
        <a:latin typeface="굴림"/>
        <a:ea typeface="굴림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wrap="square">
        <a:spAutoFit/>
      </a:bodyPr>
      <a:lstStyle>
        <a:defPPr marL="514350" indent="-514350">
          <a:lnSpc>
            <a:spcPct val="200000"/>
          </a:lnSpc>
          <a:defRPr sz="2400" dirty="0" smtClean="0">
            <a:solidFill>
              <a:srgbClr val="0F508B"/>
            </a:solidFill>
            <a:latin typeface="맑은 고딕" pitchFamily="50" charset="-127"/>
            <a:ea typeface="맑은 고딕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D4E8FA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54000" tIns="45720" rIns="5400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1" hangingPunct="1">
          <a:lnSpc>
            <a:spcPct val="130000"/>
          </a:lnSpc>
          <a:spcBef>
            <a:spcPct val="30000"/>
          </a:spcBef>
          <a:spcAft>
            <a:spcPct val="0"/>
          </a:spcAft>
          <a:buClrTx/>
          <a:buSzTx/>
          <a:buFont typeface="Wingdings" pitchFamily="2" charset="2"/>
          <a:buNone/>
          <a:tabLst/>
          <a:defRPr kumimoji="1" lang="ko-KR" altLang="en-US" sz="12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굴림" pitchFamily="50" charset="-127"/>
            <a:ea typeface="굴림" pitchFamily="50" charset="-127"/>
          </a:defRPr>
        </a:defPPr>
      </a:lstStyle>
    </a:lnDef>
  </a:objectDefaults>
  <a:extraClrSchemeLst>
    <a:extraClrScheme>
      <a:clrScheme name="기본 디자인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1274</TotalTime>
  <Words>821</Words>
  <Application>Microsoft Office PowerPoint</Application>
  <PresentationFormat>와이드스크린</PresentationFormat>
  <Paragraphs>230</Paragraphs>
  <Slides>22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8" baseType="lpstr">
      <vt:lpstr>굴림</vt:lpstr>
      <vt:lpstr>돋움체</vt:lpstr>
      <vt:lpstr>Arial</vt:lpstr>
      <vt:lpstr>Arial Black</vt:lpstr>
      <vt:lpstr>Wingdings</vt:lpstr>
      <vt:lpstr>기본 디자인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NDS</dc:creator>
  <cp:lastModifiedBy>NDS</cp:lastModifiedBy>
  <cp:revision>600</cp:revision>
  <cp:lastPrinted>2018-06-18T00:04:43Z</cp:lastPrinted>
  <dcterms:created xsi:type="dcterms:W3CDTF">2018-05-29T02:31:26Z</dcterms:created>
  <dcterms:modified xsi:type="dcterms:W3CDTF">2018-06-18T04:33:43Z</dcterms:modified>
</cp:coreProperties>
</file>

<file path=docProps/thumbnail.jpeg>
</file>